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2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Libre Franklin Bold" charset="0"/>
      <p:regular r:id="rId25"/>
    </p:embeddedFont>
    <p:embeddedFont>
      <p:font typeface="Libre Franklin Bold Bold" panose="020B0604020202020204" charset="0"/>
      <p:regular r:id="rId26"/>
    </p:embeddedFont>
    <p:embeddedFont>
      <p:font typeface="Libre Franklin Bold Italics" panose="020B0604020202020204" charset="0"/>
      <p:regular r:id="rId27"/>
    </p:embeddedFont>
    <p:embeddedFont>
      <p:font typeface="Libre Franklin Light" pitchFamily="2" charset="0"/>
      <p:regular r:id="rId28"/>
      <p:italic r:id="rId29"/>
    </p:embeddedFont>
    <p:embeddedFont>
      <p:font typeface="Libre Franklin Light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28"/>
    <a:srgbClr val="FFFFFF"/>
    <a:srgbClr val="F0D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B45CE-42C6-43CE-BA43-AFE851F978FF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B13E68-3898-4698-8F38-11AEC8902D39}">
      <dgm:prSet phldrT="[Testo]" custT="1"/>
      <dgm:spPr/>
      <dgm:t>
        <a:bodyPr/>
        <a:lstStyle/>
        <a:p>
          <a:r>
            <a:rPr lang="it-IT" sz="3600" dirty="0">
              <a:solidFill>
                <a:schemeClr val="bg1"/>
              </a:solidFill>
              <a:latin typeface="Libre Franklin" pitchFamily="2" charset="0"/>
            </a:rPr>
            <a:t>AMBIENTALE</a:t>
          </a:r>
          <a:endParaRPr lang="it-IT" sz="6000" dirty="0">
            <a:solidFill>
              <a:schemeClr val="bg1"/>
            </a:solidFill>
            <a:latin typeface="Libre Franklin" pitchFamily="2" charset="0"/>
          </a:endParaRPr>
        </a:p>
      </dgm:t>
    </dgm:pt>
    <dgm:pt modelId="{5A563FA5-5849-4A7D-8E74-E713CABC85C0}" type="parTrans" cxnId="{65426A41-5BC5-464C-9EC8-D842A5F8BA95}">
      <dgm:prSet/>
      <dgm:spPr/>
      <dgm:t>
        <a:bodyPr/>
        <a:lstStyle/>
        <a:p>
          <a:endParaRPr lang="it-IT"/>
        </a:p>
      </dgm:t>
    </dgm:pt>
    <dgm:pt modelId="{F0B5BFDD-C9C3-49E0-87D0-63F22EF25AF8}" type="sibTrans" cxnId="{65426A41-5BC5-464C-9EC8-D842A5F8BA9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76E09D9C-BBA2-40EE-9BFB-A821CC7A9DC7}">
      <dgm:prSet phldrT="[Testo]" custT="1"/>
      <dgm:spPr/>
      <dgm:t>
        <a:bodyPr/>
        <a:lstStyle/>
        <a:p>
          <a:r>
            <a:rPr lang="it-IT" sz="3600" dirty="0">
              <a:solidFill>
                <a:schemeClr val="bg1"/>
              </a:solidFill>
              <a:latin typeface="Libre Franklin" pitchFamily="2" charset="0"/>
            </a:rPr>
            <a:t>ECONOMICA</a:t>
          </a:r>
          <a:endParaRPr lang="it-IT" sz="4400" dirty="0">
            <a:solidFill>
              <a:schemeClr val="bg1"/>
            </a:solidFill>
            <a:latin typeface="Libre Franklin" pitchFamily="2" charset="0"/>
          </a:endParaRPr>
        </a:p>
      </dgm:t>
    </dgm:pt>
    <dgm:pt modelId="{56693AD9-28F3-4CBF-949D-A88593CE697B}" type="parTrans" cxnId="{3B9B1C6A-D1C1-44F9-A554-88E5AD29CE5F}">
      <dgm:prSet/>
      <dgm:spPr/>
      <dgm:t>
        <a:bodyPr/>
        <a:lstStyle/>
        <a:p>
          <a:endParaRPr lang="it-IT"/>
        </a:p>
      </dgm:t>
    </dgm:pt>
    <dgm:pt modelId="{12A77619-6699-4E05-97FB-A680D3715C12}" type="sibTrans" cxnId="{3B9B1C6A-D1C1-44F9-A554-88E5AD29CE5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251CCE08-1918-48CD-B5C0-5225A7241B2A}">
      <dgm:prSet phldrT="[Testo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prstClr val="white"/>
              </a:solidFill>
              <a:latin typeface="Libre Franklin" pitchFamily="2" charset="0"/>
              <a:ea typeface="+mn-ea"/>
              <a:cs typeface="+mn-cs"/>
            </a:rPr>
            <a:t>SOCIALE</a:t>
          </a:r>
          <a:endParaRPr lang="it-IT" sz="4000" kern="1200" dirty="0">
            <a:solidFill>
              <a:prstClr val="white"/>
            </a:solidFill>
            <a:latin typeface="Libre Franklin" pitchFamily="2" charset="0"/>
            <a:ea typeface="+mn-ea"/>
            <a:cs typeface="+mn-cs"/>
          </a:endParaRPr>
        </a:p>
      </dgm:t>
    </dgm:pt>
    <dgm:pt modelId="{2663E891-F942-4B5C-BB4A-4CABF56342F8}" type="parTrans" cxnId="{698BD940-3252-4349-A2D2-C6C0BB8D27AC}">
      <dgm:prSet/>
      <dgm:spPr/>
      <dgm:t>
        <a:bodyPr/>
        <a:lstStyle/>
        <a:p>
          <a:endParaRPr lang="it-IT"/>
        </a:p>
      </dgm:t>
    </dgm:pt>
    <dgm:pt modelId="{D0AEBF95-AD5D-46CA-ACC3-A512DC6EAFA2}" type="sibTrans" cxnId="{698BD940-3252-4349-A2D2-C6C0BB8D27AC}">
      <dgm:prSet/>
      <dgm:spPr/>
      <dgm:t>
        <a:bodyPr/>
        <a:lstStyle/>
        <a:p>
          <a:endParaRPr lang="it-IT"/>
        </a:p>
      </dgm:t>
    </dgm:pt>
    <dgm:pt modelId="{2B755DDB-E6D9-43E0-99DD-EC05742C56F8}" type="pres">
      <dgm:prSet presAssocID="{66AB45CE-42C6-43CE-BA43-AFE851F978FF}" presName="cycle" presStyleCnt="0">
        <dgm:presLayoutVars>
          <dgm:dir/>
          <dgm:resizeHandles val="exact"/>
        </dgm:presLayoutVars>
      </dgm:prSet>
      <dgm:spPr/>
    </dgm:pt>
    <dgm:pt modelId="{CEB73DF3-10DC-4B77-97A8-1D0C001B8B40}" type="pres">
      <dgm:prSet presAssocID="{DDB13E68-3898-4698-8F38-11AEC8902D39}" presName="dummy" presStyleCnt="0"/>
      <dgm:spPr/>
    </dgm:pt>
    <dgm:pt modelId="{902574C3-B69F-490F-9719-EEFCAC5339F9}" type="pres">
      <dgm:prSet presAssocID="{DDB13E68-3898-4698-8F38-11AEC8902D39}" presName="node" presStyleLbl="revTx" presStyleIdx="0" presStyleCnt="3" custScaleX="137105" custScaleY="57555">
        <dgm:presLayoutVars>
          <dgm:bulletEnabled val="1"/>
        </dgm:presLayoutVars>
      </dgm:prSet>
      <dgm:spPr/>
    </dgm:pt>
    <dgm:pt modelId="{3BD6419D-E77D-4A10-8328-181F4CC89A57}" type="pres">
      <dgm:prSet presAssocID="{F0B5BFDD-C9C3-49E0-87D0-63F22EF25AF8}" presName="sibTrans" presStyleLbl="node1" presStyleIdx="0" presStyleCnt="3" custLinFactNeighborX="-2" custLinFactNeighborY="-2583"/>
      <dgm:spPr/>
    </dgm:pt>
    <dgm:pt modelId="{96F1BCD5-B231-43FB-B8DA-926D82877F1F}" type="pres">
      <dgm:prSet presAssocID="{76E09D9C-BBA2-40EE-9BFB-A821CC7A9DC7}" presName="dummy" presStyleCnt="0"/>
      <dgm:spPr/>
    </dgm:pt>
    <dgm:pt modelId="{EDAF4028-E385-4E11-9B39-FB9B335F9455}" type="pres">
      <dgm:prSet presAssocID="{76E09D9C-BBA2-40EE-9BFB-A821CC7A9DC7}" presName="node" presStyleLbl="revTx" presStyleIdx="1" presStyleCnt="3" custScaleX="140852" custRadScaleRad="95416" custRadScaleInc="-2961">
        <dgm:presLayoutVars>
          <dgm:bulletEnabled val="1"/>
        </dgm:presLayoutVars>
      </dgm:prSet>
      <dgm:spPr/>
    </dgm:pt>
    <dgm:pt modelId="{9033E494-93AB-4D90-8B2E-A7CAF3A3697F}" type="pres">
      <dgm:prSet presAssocID="{12A77619-6699-4E05-97FB-A680D3715C12}" presName="sibTrans" presStyleLbl="node1" presStyleIdx="1" presStyleCnt="3" custLinFactNeighborX="-2387" custLinFactNeighborY="-5938"/>
      <dgm:spPr/>
    </dgm:pt>
    <dgm:pt modelId="{009251E7-A3B3-4B3D-8221-F6B7F9098306}" type="pres">
      <dgm:prSet presAssocID="{251CCE08-1918-48CD-B5C0-5225A7241B2A}" presName="dummy" presStyleCnt="0"/>
      <dgm:spPr/>
    </dgm:pt>
    <dgm:pt modelId="{AF5E0F74-AE98-40B5-AE19-C57CC1957C98}" type="pres">
      <dgm:prSet presAssocID="{251CCE08-1918-48CD-B5C0-5225A7241B2A}" presName="node" presStyleLbl="revTx" presStyleIdx="2" presStyleCnt="3" custRadScaleRad="105060" custRadScaleInc="-4944">
        <dgm:presLayoutVars>
          <dgm:bulletEnabled val="1"/>
        </dgm:presLayoutVars>
      </dgm:prSet>
      <dgm:spPr/>
    </dgm:pt>
    <dgm:pt modelId="{3C0C9E81-09F9-4DD1-9C32-34F3C531848D}" type="pres">
      <dgm:prSet presAssocID="{D0AEBF95-AD5D-46CA-ACC3-A512DC6EAFA2}" presName="sibTrans" presStyleLbl="node1" presStyleIdx="2" presStyleCnt="3"/>
      <dgm:spPr/>
    </dgm:pt>
  </dgm:ptLst>
  <dgm:cxnLst>
    <dgm:cxn modelId="{92402911-39F8-42D0-B8BA-9938A5021BA1}" type="presOf" srcId="{D0AEBF95-AD5D-46CA-ACC3-A512DC6EAFA2}" destId="{3C0C9E81-09F9-4DD1-9C32-34F3C531848D}" srcOrd="0" destOrd="0" presId="urn:microsoft.com/office/officeart/2005/8/layout/cycle1"/>
    <dgm:cxn modelId="{698BD940-3252-4349-A2D2-C6C0BB8D27AC}" srcId="{66AB45CE-42C6-43CE-BA43-AFE851F978FF}" destId="{251CCE08-1918-48CD-B5C0-5225A7241B2A}" srcOrd="2" destOrd="0" parTransId="{2663E891-F942-4B5C-BB4A-4CABF56342F8}" sibTransId="{D0AEBF95-AD5D-46CA-ACC3-A512DC6EAFA2}"/>
    <dgm:cxn modelId="{65426A41-5BC5-464C-9EC8-D842A5F8BA95}" srcId="{66AB45CE-42C6-43CE-BA43-AFE851F978FF}" destId="{DDB13E68-3898-4698-8F38-11AEC8902D39}" srcOrd="0" destOrd="0" parTransId="{5A563FA5-5849-4A7D-8E74-E713CABC85C0}" sibTransId="{F0B5BFDD-C9C3-49E0-87D0-63F22EF25AF8}"/>
    <dgm:cxn modelId="{95892342-9EF4-48A9-822B-68A4BEDDCD1C}" type="presOf" srcId="{F0B5BFDD-C9C3-49E0-87D0-63F22EF25AF8}" destId="{3BD6419D-E77D-4A10-8328-181F4CC89A57}" srcOrd="0" destOrd="0" presId="urn:microsoft.com/office/officeart/2005/8/layout/cycle1"/>
    <dgm:cxn modelId="{88BB5363-5E8F-466E-8B59-287652A6438F}" type="presOf" srcId="{12A77619-6699-4E05-97FB-A680D3715C12}" destId="{9033E494-93AB-4D90-8B2E-A7CAF3A3697F}" srcOrd="0" destOrd="0" presId="urn:microsoft.com/office/officeart/2005/8/layout/cycle1"/>
    <dgm:cxn modelId="{DFF0BC44-8273-4031-A7B6-5D0773F4C1E9}" type="presOf" srcId="{66AB45CE-42C6-43CE-BA43-AFE851F978FF}" destId="{2B755DDB-E6D9-43E0-99DD-EC05742C56F8}" srcOrd="0" destOrd="0" presId="urn:microsoft.com/office/officeart/2005/8/layout/cycle1"/>
    <dgm:cxn modelId="{3B9B1C6A-D1C1-44F9-A554-88E5AD29CE5F}" srcId="{66AB45CE-42C6-43CE-BA43-AFE851F978FF}" destId="{76E09D9C-BBA2-40EE-9BFB-A821CC7A9DC7}" srcOrd="1" destOrd="0" parTransId="{56693AD9-28F3-4CBF-949D-A88593CE697B}" sibTransId="{12A77619-6699-4E05-97FB-A680D3715C12}"/>
    <dgm:cxn modelId="{2F92F5A2-8409-474C-A53C-7CA0CFBCD4B5}" type="presOf" srcId="{251CCE08-1918-48CD-B5C0-5225A7241B2A}" destId="{AF5E0F74-AE98-40B5-AE19-C57CC1957C98}" srcOrd="0" destOrd="0" presId="urn:microsoft.com/office/officeart/2005/8/layout/cycle1"/>
    <dgm:cxn modelId="{B6B580C1-6987-40EC-B943-CF58CE8074D7}" type="presOf" srcId="{76E09D9C-BBA2-40EE-9BFB-A821CC7A9DC7}" destId="{EDAF4028-E385-4E11-9B39-FB9B335F9455}" srcOrd="0" destOrd="0" presId="urn:microsoft.com/office/officeart/2005/8/layout/cycle1"/>
    <dgm:cxn modelId="{DF4023C9-FC0B-4B48-A42C-BE9B7DFD106A}" type="presOf" srcId="{DDB13E68-3898-4698-8F38-11AEC8902D39}" destId="{902574C3-B69F-490F-9719-EEFCAC5339F9}" srcOrd="0" destOrd="0" presId="urn:microsoft.com/office/officeart/2005/8/layout/cycle1"/>
    <dgm:cxn modelId="{994ED78B-724B-4870-A256-DA2783F521FF}" type="presParOf" srcId="{2B755DDB-E6D9-43E0-99DD-EC05742C56F8}" destId="{CEB73DF3-10DC-4B77-97A8-1D0C001B8B40}" srcOrd="0" destOrd="0" presId="urn:microsoft.com/office/officeart/2005/8/layout/cycle1"/>
    <dgm:cxn modelId="{69ED7C18-69AF-41A3-B496-18BA2B7D0B56}" type="presParOf" srcId="{2B755DDB-E6D9-43E0-99DD-EC05742C56F8}" destId="{902574C3-B69F-490F-9719-EEFCAC5339F9}" srcOrd="1" destOrd="0" presId="urn:microsoft.com/office/officeart/2005/8/layout/cycle1"/>
    <dgm:cxn modelId="{243FB8BD-1F47-47DF-A25F-01E3B48CE76A}" type="presParOf" srcId="{2B755DDB-E6D9-43E0-99DD-EC05742C56F8}" destId="{3BD6419D-E77D-4A10-8328-181F4CC89A57}" srcOrd="2" destOrd="0" presId="urn:microsoft.com/office/officeart/2005/8/layout/cycle1"/>
    <dgm:cxn modelId="{7EDCA435-37DB-4979-BD1F-8752240A7FA1}" type="presParOf" srcId="{2B755DDB-E6D9-43E0-99DD-EC05742C56F8}" destId="{96F1BCD5-B231-43FB-B8DA-926D82877F1F}" srcOrd="3" destOrd="0" presId="urn:microsoft.com/office/officeart/2005/8/layout/cycle1"/>
    <dgm:cxn modelId="{189284DD-D42A-468D-85AE-82FB5B1E4898}" type="presParOf" srcId="{2B755DDB-E6D9-43E0-99DD-EC05742C56F8}" destId="{EDAF4028-E385-4E11-9B39-FB9B335F9455}" srcOrd="4" destOrd="0" presId="urn:microsoft.com/office/officeart/2005/8/layout/cycle1"/>
    <dgm:cxn modelId="{58DD4166-E4F7-4D93-BDA4-BA11830990D3}" type="presParOf" srcId="{2B755DDB-E6D9-43E0-99DD-EC05742C56F8}" destId="{9033E494-93AB-4D90-8B2E-A7CAF3A3697F}" srcOrd="5" destOrd="0" presId="urn:microsoft.com/office/officeart/2005/8/layout/cycle1"/>
    <dgm:cxn modelId="{89ED146E-789A-4C24-8967-5A2A3C8DA388}" type="presParOf" srcId="{2B755DDB-E6D9-43E0-99DD-EC05742C56F8}" destId="{009251E7-A3B3-4B3D-8221-F6B7F9098306}" srcOrd="6" destOrd="0" presId="urn:microsoft.com/office/officeart/2005/8/layout/cycle1"/>
    <dgm:cxn modelId="{5BEAEEBB-44FE-4B05-AD51-EDBD4C6D823F}" type="presParOf" srcId="{2B755DDB-E6D9-43E0-99DD-EC05742C56F8}" destId="{AF5E0F74-AE98-40B5-AE19-C57CC1957C98}" srcOrd="7" destOrd="0" presId="urn:microsoft.com/office/officeart/2005/8/layout/cycle1"/>
    <dgm:cxn modelId="{FABABDBF-5C87-4DB2-9605-8F67E83CF99A}" type="presParOf" srcId="{2B755DDB-E6D9-43E0-99DD-EC05742C56F8}" destId="{3C0C9E81-09F9-4DD1-9C32-34F3C531848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574C3-B69F-490F-9719-EEFCAC5339F9}">
      <dsp:nvSpPr>
        <dsp:cNvPr id="0" name=""/>
        <dsp:cNvSpPr/>
      </dsp:nvSpPr>
      <dsp:spPr>
        <a:xfrm>
          <a:off x="6296443" y="928179"/>
          <a:ext cx="3123672" cy="131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/>
              </a:solidFill>
              <a:latin typeface="Libre Franklin" pitchFamily="2" charset="0"/>
            </a:rPr>
            <a:t>AMBIENTALE</a:t>
          </a:r>
          <a:endParaRPr lang="it-IT" sz="6000" kern="1200" dirty="0">
            <a:solidFill>
              <a:schemeClr val="bg1"/>
            </a:solidFill>
            <a:latin typeface="Libre Franklin" pitchFamily="2" charset="0"/>
          </a:endParaRPr>
        </a:p>
      </dsp:txBody>
      <dsp:txXfrm>
        <a:off x="6296443" y="928179"/>
        <a:ext cx="3123672" cy="1311279"/>
      </dsp:txXfrm>
    </dsp:sp>
    <dsp:sp modelId="{3BD6419D-E77D-4A10-8328-181F4CC89A57}">
      <dsp:nvSpPr>
        <dsp:cNvPr id="0" name=""/>
        <dsp:cNvSpPr/>
      </dsp:nvSpPr>
      <dsp:spPr>
        <a:xfrm>
          <a:off x="3229742" y="-272246"/>
          <a:ext cx="5382742" cy="5382742"/>
        </a:xfrm>
        <a:prstGeom prst="circularArrow">
          <a:avLst>
            <a:gd name="adj1" fmla="val 8254"/>
            <a:gd name="adj2" fmla="val 576555"/>
            <a:gd name="adj3" fmla="val 1875814"/>
            <a:gd name="adj4" fmla="val 21102528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AF4028-E385-4E11-9B39-FB9B335F9455}">
      <dsp:nvSpPr>
        <dsp:cNvPr id="0" name=""/>
        <dsp:cNvSpPr/>
      </dsp:nvSpPr>
      <dsp:spPr>
        <a:xfrm>
          <a:off x="4383363" y="3658023"/>
          <a:ext cx="3209040" cy="227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/>
              </a:solidFill>
              <a:latin typeface="Libre Franklin" pitchFamily="2" charset="0"/>
            </a:rPr>
            <a:t>ECONOMICA</a:t>
          </a:r>
          <a:endParaRPr lang="it-IT" sz="4400" kern="1200" dirty="0">
            <a:solidFill>
              <a:schemeClr val="bg1"/>
            </a:solidFill>
            <a:latin typeface="Libre Franklin" pitchFamily="2" charset="0"/>
          </a:endParaRPr>
        </a:p>
      </dsp:txBody>
      <dsp:txXfrm>
        <a:off x="4383363" y="3658023"/>
        <a:ext cx="3209040" cy="2278306"/>
      </dsp:txXfrm>
    </dsp:sp>
    <dsp:sp modelId="{9033E494-93AB-4D90-8B2E-A7CAF3A3697F}">
      <dsp:nvSpPr>
        <dsp:cNvPr id="0" name=""/>
        <dsp:cNvSpPr/>
      </dsp:nvSpPr>
      <dsp:spPr>
        <a:xfrm>
          <a:off x="2990051" y="-592276"/>
          <a:ext cx="5382742" cy="5382742"/>
        </a:xfrm>
        <a:prstGeom prst="circularArrow">
          <a:avLst>
            <a:gd name="adj1" fmla="val 8254"/>
            <a:gd name="adj2" fmla="val 576555"/>
            <a:gd name="adj3" fmla="val 9726420"/>
            <a:gd name="adj4" fmla="val 7812067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5E0F74-AE98-40B5-AE19-C57CC1957C98}">
      <dsp:nvSpPr>
        <dsp:cNvPr id="0" name=""/>
        <dsp:cNvSpPr/>
      </dsp:nvSpPr>
      <dsp:spPr>
        <a:xfrm>
          <a:off x="2755443" y="458833"/>
          <a:ext cx="2278306" cy="227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prstClr val="white"/>
              </a:solidFill>
              <a:latin typeface="Libre Franklin" pitchFamily="2" charset="0"/>
              <a:ea typeface="+mn-ea"/>
              <a:cs typeface="+mn-cs"/>
            </a:rPr>
            <a:t>SOCIALE</a:t>
          </a:r>
          <a:endParaRPr lang="it-IT" sz="4000" kern="1200" dirty="0">
            <a:solidFill>
              <a:prstClr val="white"/>
            </a:solidFill>
            <a:latin typeface="Libre Franklin" pitchFamily="2" charset="0"/>
            <a:ea typeface="+mn-ea"/>
            <a:cs typeface="+mn-cs"/>
          </a:endParaRPr>
        </a:p>
      </dsp:txBody>
      <dsp:txXfrm>
        <a:off x="2755443" y="458833"/>
        <a:ext cx="2278306" cy="2278306"/>
      </dsp:txXfrm>
    </dsp:sp>
    <dsp:sp modelId="{3C0C9E81-09F9-4DD1-9C32-34F3C531848D}">
      <dsp:nvSpPr>
        <dsp:cNvPr id="0" name=""/>
        <dsp:cNvSpPr/>
      </dsp:nvSpPr>
      <dsp:spPr>
        <a:xfrm>
          <a:off x="3153491" y="-82580"/>
          <a:ext cx="5382742" cy="5382742"/>
        </a:xfrm>
        <a:prstGeom prst="circularArrow">
          <a:avLst>
            <a:gd name="adj1" fmla="val 8254"/>
            <a:gd name="adj2" fmla="val 576555"/>
            <a:gd name="adj3" fmla="val 18053314"/>
            <a:gd name="adj4" fmla="val 14908134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hyperlink" Target="https://www.internazionale.it/video/2023/02/15/riuso-cose-usat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nerativita.it/it/storie/le-alchimie-generative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4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6629783" y="-893925"/>
            <a:ext cx="5028433" cy="50284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438400" y="1123933"/>
            <a:ext cx="5962667" cy="8286767"/>
            <a:chOff x="0" y="0"/>
            <a:chExt cx="1377122" cy="1913890"/>
          </a:xfrm>
          <a:solidFill>
            <a:srgbClr val="E0AC2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377122" cy="1913890"/>
            </a:xfrm>
            <a:custGeom>
              <a:avLst/>
              <a:gdLst/>
              <a:ahLst/>
              <a:cxnLst/>
              <a:rect l="l" t="t" r="r" b="b"/>
              <a:pathLst>
                <a:path w="1377122" h="1913890">
                  <a:moveTo>
                    <a:pt x="0" y="0"/>
                  </a:moveTo>
                  <a:lnTo>
                    <a:pt x="0" y="1913890"/>
                  </a:lnTo>
                  <a:lnTo>
                    <a:pt x="1377122" y="1913890"/>
                  </a:lnTo>
                  <a:lnTo>
                    <a:pt x="1377122" y="0"/>
                  </a:lnTo>
                  <a:lnTo>
                    <a:pt x="0" y="0"/>
                  </a:lnTo>
                  <a:close/>
                  <a:moveTo>
                    <a:pt x="1316162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316162" y="59690"/>
                  </a:lnTo>
                  <a:lnTo>
                    <a:pt x="1316162" y="185293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3974496" y="5972997"/>
            <a:ext cx="3674429" cy="36744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80732" y="3547355"/>
            <a:ext cx="12935096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8"/>
              </a:lnSpc>
            </a:pPr>
            <a:r>
              <a:rPr lang="en-US" sz="9600" dirty="0">
                <a:solidFill>
                  <a:srgbClr val="ECEFFF"/>
                </a:solidFill>
                <a:latin typeface="Libre Franklin Bold Bold"/>
              </a:rPr>
              <a:t>Da </a:t>
            </a:r>
            <a:r>
              <a:rPr lang="en-US" sz="9600" dirty="0" err="1">
                <a:solidFill>
                  <a:srgbClr val="ECEFFF"/>
                </a:solidFill>
                <a:latin typeface="Libre Franklin Bold Bold"/>
              </a:rPr>
              <a:t>occupabilità</a:t>
            </a:r>
            <a:r>
              <a:rPr lang="en-US" sz="9600" dirty="0">
                <a:solidFill>
                  <a:srgbClr val="ECEFFF"/>
                </a:solidFill>
                <a:latin typeface="Libre Franklin Bold Bold"/>
              </a:rPr>
              <a:t> a </a:t>
            </a:r>
            <a:r>
              <a:rPr lang="en-US" sz="9600" dirty="0" err="1">
                <a:solidFill>
                  <a:srgbClr val="ECEFFF"/>
                </a:solidFill>
                <a:latin typeface="Libre Franklin Bold Bold"/>
              </a:rPr>
              <a:t>occupazione</a:t>
            </a:r>
            <a:endParaRPr lang="en-US" sz="9600" dirty="0">
              <a:solidFill>
                <a:srgbClr val="ECEFFF"/>
              </a:solidFill>
              <a:latin typeface="Libre Franklin 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148280" y="942975"/>
            <a:ext cx="6111020" cy="1856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39"/>
              </a:lnSpc>
            </a:pPr>
            <a:r>
              <a:rPr lang="en-US" sz="4599" dirty="0">
                <a:solidFill>
                  <a:srgbClr val="ECEFFF"/>
                </a:solidFill>
                <a:latin typeface="Libre Franklin Light Bold"/>
              </a:rPr>
              <a:t>Stefano Pucci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CEFFF"/>
                </a:solidFill>
                <a:latin typeface="Libre Franklin Light"/>
              </a:rPr>
              <a:t>Vice </a:t>
            </a:r>
            <a:r>
              <a:rPr lang="en-US" sz="3000" dirty="0" err="1">
                <a:solidFill>
                  <a:srgbClr val="ECEFFF"/>
                </a:solidFill>
                <a:latin typeface="Libre Franklin Light"/>
              </a:rPr>
              <a:t>Presidente</a:t>
            </a:r>
            <a:endParaRPr lang="en-US" sz="3000" dirty="0">
              <a:solidFill>
                <a:srgbClr val="ECEFFF"/>
              </a:solidFill>
              <a:latin typeface="Libre Franklin Light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ECEFFF"/>
                </a:solidFill>
                <a:latin typeface="Libre Franklin Light"/>
              </a:rPr>
              <a:t>Servizi</a:t>
            </a:r>
            <a:r>
              <a:rPr lang="en-US" sz="3000" dirty="0">
                <a:solidFill>
                  <a:srgbClr val="ECEFFF"/>
                </a:solidFill>
                <a:latin typeface="Libre Franklin Light"/>
              </a:rPr>
              <a:t> Lavoro </a:t>
            </a:r>
            <a:r>
              <a:rPr lang="en-US" sz="3000" dirty="0" err="1">
                <a:solidFill>
                  <a:srgbClr val="ECEFFF"/>
                </a:solidFill>
                <a:latin typeface="Libre Franklin Light"/>
              </a:rPr>
              <a:t>scarl</a:t>
            </a:r>
            <a:endParaRPr lang="en-US" sz="3000" dirty="0">
              <a:solidFill>
                <a:srgbClr val="ECEFFF"/>
              </a:solidFill>
              <a:latin typeface="Libre Franklin Light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D03ED55-EA3B-BE39-17D0-DFECFF3C05BD}"/>
              </a:ext>
            </a:extLst>
          </p:cNvPr>
          <p:cNvSpPr/>
          <p:nvPr/>
        </p:nvSpPr>
        <p:spPr>
          <a:xfrm>
            <a:off x="-229025" y="2166538"/>
            <a:ext cx="6406157" cy="6597051"/>
          </a:xfrm>
          <a:prstGeom prst="ellipse">
            <a:avLst/>
          </a:prstGeom>
          <a:noFill/>
          <a:ln w="2540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25B5B1-FCD9-6556-021A-2E3630968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3399" y="7743140"/>
            <a:ext cx="1981201" cy="1868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88801" y="-24901"/>
            <a:ext cx="18376535" cy="10336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7073">
            <a:off x="6537063" y="-807920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78183" y="1706296"/>
            <a:ext cx="111207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3" y="6235167"/>
            <a:ext cx="3248034" cy="3414580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28D5DEA-FF94-8947-3F58-8A8A655B426C}"/>
              </a:ext>
            </a:extLst>
          </p:cNvPr>
          <p:cNvSpPr/>
          <p:nvPr/>
        </p:nvSpPr>
        <p:spPr>
          <a:xfrm>
            <a:off x="259729" y="1266805"/>
            <a:ext cx="6005919" cy="1603396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OCCUPABILITÀ</a:t>
            </a:r>
            <a:endParaRPr lang="it-IT" sz="18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2F6986D-A6DF-3D08-A742-2D115F193689}"/>
              </a:ext>
            </a:extLst>
          </p:cNvPr>
          <p:cNvSpPr/>
          <p:nvPr/>
        </p:nvSpPr>
        <p:spPr>
          <a:xfrm>
            <a:off x="11668155" y="1247189"/>
            <a:ext cx="6005919" cy="1603396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latin typeface="Libre Franklin" pitchFamily="2" charset="0"/>
                <a:cs typeface="Times New Roman" panose="02020603050405020304" pitchFamily="18" charset="0"/>
              </a:rPr>
              <a:t>OCCUPAZIONE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4589478-F574-4058-AE6A-6A00091147E1}"/>
              </a:ext>
            </a:extLst>
          </p:cNvPr>
          <p:cNvSpPr/>
          <p:nvPr/>
        </p:nvSpPr>
        <p:spPr>
          <a:xfrm>
            <a:off x="259728" y="7152036"/>
            <a:ext cx="6005919" cy="1603396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latin typeface="Libre Franklin" pitchFamily="2" charset="0"/>
                <a:cs typeface="Times New Roman" panose="02020603050405020304" pitchFamily="18" charset="0"/>
              </a:rPr>
              <a:t>PERSONA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5B312D-47F0-641F-DEB0-B16845ACA95C}"/>
              </a:ext>
            </a:extLst>
          </p:cNvPr>
          <p:cNvSpPr/>
          <p:nvPr/>
        </p:nvSpPr>
        <p:spPr>
          <a:xfrm>
            <a:off x="11668155" y="7203138"/>
            <a:ext cx="6005919" cy="1603396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latin typeface="Libre Franklin" pitchFamily="2" charset="0"/>
                <a:cs typeface="Times New Roman" panose="02020603050405020304" pitchFamily="18" charset="0"/>
              </a:rPr>
              <a:t>IMPRESA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5AA7E57-64B1-FE26-289C-1D01D690F01C}"/>
              </a:ext>
            </a:extLst>
          </p:cNvPr>
          <p:cNvSpPr/>
          <p:nvPr/>
        </p:nvSpPr>
        <p:spPr>
          <a:xfrm>
            <a:off x="7886762" y="1247189"/>
            <a:ext cx="1551266" cy="7539729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latin typeface="Libre Franklin" pitchFamily="2" charset="0"/>
                <a:cs typeface="Times New Roman" panose="02020603050405020304" pitchFamily="18" charset="0"/>
              </a:rPr>
              <a:t>EQUILIBRIO</a:t>
            </a:r>
          </a:p>
        </p:txBody>
      </p:sp>
    </p:spTree>
    <p:extLst>
      <p:ext uri="{BB962C8B-B14F-4D97-AF65-F5344CB8AC3E}">
        <p14:creationId xmlns:p14="http://schemas.microsoft.com/office/powerpoint/2010/main" val="203248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-44268" y="-21704"/>
            <a:ext cx="18376535" cy="10336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7073">
            <a:off x="6530322" y="-800022"/>
            <a:ext cx="4935347" cy="49353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78183" y="1706296"/>
            <a:ext cx="111207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3" y="6235167"/>
            <a:ext cx="3248034" cy="3414580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6D3AB5D2-F6FA-DFA4-800F-A1E993113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237426"/>
              </p:ext>
            </p:extLst>
          </p:nvPr>
        </p:nvGraphicFramePr>
        <p:xfrm>
          <a:off x="2857499" y="1619675"/>
          <a:ext cx="12311273" cy="603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E7D8735-E28B-1DF9-A377-57D7392FC63C}"/>
              </a:ext>
            </a:extLst>
          </p:cNvPr>
          <p:cNvSpPr/>
          <p:nvPr/>
        </p:nvSpPr>
        <p:spPr>
          <a:xfrm>
            <a:off x="2667000" y="233641"/>
            <a:ext cx="12344400" cy="1386033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Libre Franklin" pitchFamily="2" charset="0"/>
              </a:rPr>
              <a:t>SOSTENIBILITÀ</a:t>
            </a:r>
            <a:r>
              <a:rPr lang="it-IT" sz="6000" b="0" i="0" dirty="0">
                <a:solidFill>
                  <a:schemeClr val="bg1"/>
                </a:solidFill>
                <a:effectLst/>
                <a:latin typeface="Libre Franklin" pitchFamily="2" charset="0"/>
              </a:rPr>
              <a:t>:</a:t>
            </a:r>
            <a:endParaRPr lang="it-IT" sz="6000" dirty="0">
              <a:solidFill>
                <a:schemeClr val="bg1"/>
              </a:solidFill>
              <a:latin typeface="Libre Franklin" pitchFamily="2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3C5586C-ECB9-1066-66FC-C685FC9818E6}"/>
              </a:ext>
            </a:extLst>
          </p:cNvPr>
          <p:cNvSpPr/>
          <p:nvPr/>
        </p:nvSpPr>
        <p:spPr>
          <a:xfrm>
            <a:off x="-164039" y="6710896"/>
            <a:ext cx="2720284" cy="2463121"/>
          </a:xfrm>
          <a:prstGeom prst="ellipse">
            <a:avLst/>
          </a:prstGeom>
          <a:noFill/>
          <a:ln w="2540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4674D99-9C73-2C74-5CC2-FCCF88649E56}"/>
              </a:ext>
            </a:extLst>
          </p:cNvPr>
          <p:cNvSpPr/>
          <p:nvPr/>
        </p:nvSpPr>
        <p:spPr>
          <a:xfrm>
            <a:off x="4229099" y="7527828"/>
            <a:ext cx="9829800" cy="2105751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prstClr val="white"/>
                </a:solidFill>
                <a:latin typeface="Libre Franklin" pitchFamily="2" charset="0"/>
              </a:rPr>
              <a:t>CAMBIO DI PARADIGMA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prstClr val="white"/>
                </a:solidFill>
                <a:latin typeface="Libre Franklin" pitchFamily="2" charset="0"/>
              </a:rPr>
              <a:t>RISPETTO AL DOMINIO ASSOLUTO DELLA PRODUZIONE</a:t>
            </a:r>
          </a:p>
        </p:txBody>
      </p:sp>
    </p:spTree>
    <p:extLst>
      <p:ext uri="{BB962C8B-B14F-4D97-AF65-F5344CB8AC3E}">
        <p14:creationId xmlns:p14="http://schemas.microsoft.com/office/powerpoint/2010/main" val="18510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1905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5517" y="-2011779"/>
            <a:ext cx="5028433" cy="5028433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74C3852-2DDB-85B3-444D-474EA72E5B6A}"/>
              </a:ext>
            </a:extLst>
          </p:cNvPr>
          <p:cNvSpPr/>
          <p:nvPr/>
        </p:nvSpPr>
        <p:spPr>
          <a:xfrm>
            <a:off x="2514600" y="502437"/>
            <a:ext cx="13258800" cy="1676400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 moltiplicano gli esempi di economia circolare</a:t>
            </a:r>
          </a:p>
          <a:p>
            <a:pPr algn="ctr"/>
            <a:endParaRPr lang="it-IT" dirty="0"/>
          </a:p>
        </p:txBody>
      </p:sp>
      <p:sp>
        <p:nvSpPr>
          <p:cNvPr id="18" name="Freccia destra con strisce 17">
            <a:extLst>
              <a:ext uri="{FF2B5EF4-FFF2-40B4-BE49-F238E27FC236}">
                <a16:creationId xmlns:a16="http://schemas.microsoft.com/office/drawing/2014/main" id="{41162477-7FC0-801F-1B1A-8C11FF9A675B}"/>
              </a:ext>
            </a:extLst>
          </p:cNvPr>
          <p:cNvSpPr/>
          <p:nvPr/>
        </p:nvSpPr>
        <p:spPr>
          <a:xfrm rot="5400000">
            <a:off x="3292954" y="3204462"/>
            <a:ext cx="3426006" cy="1828800"/>
          </a:xfrm>
          <a:prstGeom prst="stripedRightArrow">
            <a:avLst/>
          </a:prstGeom>
          <a:solidFill>
            <a:schemeClr val="tx2"/>
          </a:solidFill>
          <a:ln>
            <a:solidFill>
              <a:srgbClr val="E0AC28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destra con strisce 18">
            <a:extLst>
              <a:ext uri="{FF2B5EF4-FFF2-40B4-BE49-F238E27FC236}">
                <a16:creationId xmlns:a16="http://schemas.microsoft.com/office/drawing/2014/main" id="{D7467E57-9F50-66AA-6404-5D3CB5A2D84D}"/>
              </a:ext>
            </a:extLst>
          </p:cNvPr>
          <p:cNvSpPr/>
          <p:nvPr/>
        </p:nvSpPr>
        <p:spPr>
          <a:xfrm rot="5400000">
            <a:off x="11305767" y="3204462"/>
            <a:ext cx="3426006" cy="1828800"/>
          </a:xfrm>
          <a:prstGeom prst="stripedRightArrow">
            <a:avLst/>
          </a:prstGeom>
          <a:solidFill>
            <a:schemeClr val="tx2"/>
          </a:solidFill>
          <a:ln>
            <a:solidFill>
              <a:srgbClr val="E0AC28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rminatore 19">
            <a:extLst>
              <a:ext uri="{FF2B5EF4-FFF2-40B4-BE49-F238E27FC236}">
                <a16:creationId xmlns:a16="http://schemas.microsoft.com/office/drawing/2014/main" id="{24CB9533-ABC4-CAF7-6263-0749985AD38C}"/>
              </a:ext>
            </a:extLst>
          </p:cNvPr>
          <p:cNvSpPr/>
          <p:nvPr/>
        </p:nvSpPr>
        <p:spPr>
          <a:xfrm>
            <a:off x="2266567" y="6165309"/>
            <a:ext cx="5478780" cy="3321589"/>
          </a:xfrm>
          <a:prstGeom prst="flowChartTerminator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COOPERATIVA SOCIALE CAUTO </a:t>
            </a:r>
            <a:r>
              <a:rPr lang="it-IT" sz="2400" u="sng" dirty="0">
                <a:solidFill>
                  <a:srgbClr val="FFC000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http://generativita.it/it/storie/le-alchimie-generative/</a:t>
            </a:r>
            <a:endParaRPr lang="it-IT" sz="2400" dirty="0">
              <a:solidFill>
                <a:srgbClr val="FFC000"/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dirty="0"/>
          </a:p>
        </p:txBody>
      </p:sp>
      <p:sp>
        <p:nvSpPr>
          <p:cNvPr id="21" name="Terminatore 20">
            <a:extLst>
              <a:ext uri="{FF2B5EF4-FFF2-40B4-BE49-F238E27FC236}">
                <a16:creationId xmlns:a16="http://schemas.microsoft.com/office/drawing/2014/main" id="{9C42FD13-7FE4-EB1D-87BB-7AF6AE5C14C9}"/>
              </a:ext>
            </a:extLst>
          </p:cNvPr>
          <p:cNvSpPr/>
          <p:nvPr/>
        </p:nvSpPr>
        <p:spPr>
          <a:xfrm>
            <a:off x="10279380" y="6058887"/>
            <a:ext cx="5478780" cy="3439130"/>
          </a:xfrm>
          <a:prstGeom prst="flowChartTerminator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 DELLE FIANDRE, BELGIO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u="sng" dirty="0">
                <a:solidFill>
                  <a:srgbClr val="FFC000"/>
                </a:solidFill>
                <a:latin typeface="Libre Franklin" pitchFamily="2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https://www.internazionale.it/video/2023/02/15/riuso-cose-usate</a:t>
            </a:r>
            <a:r>
              <a:rPr lang="it-IT" sz="2400" u="sng" dirty="0">
                <a:solidFill>
                  <a:srgbClr val="FFC000"/>
                </a:solidFill>
                <a:latin typeface="Libre Franklin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7" y="137469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5517" y="-2011779"/>
            <a:ext cx="5028433" cy="50284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1523" y="6214419"/>
            <a:ext cx="3245459" cy="3505200"/>
            <a:chOff x="0" y="0"/>
            <a:chExt cx="1377122" cy="1913890"/>
          </a:xfrm>
          <a:solidFill>
            <a:srgbClr val="E0AC2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377122" cy="1913890"/>
            </a:xfrm>
            <a:custGeom>
              <a:avLst/>
              <a:gdLst/>
              <a:ahLst/>
              <a:cxnLst/>
              <a:rect l="l" t="t" r="r" b="b"/>
              <a:pathLst>
                <a:path w="1377122" h="1913890">
                  <a:moveTo>
                    <a:pt x="0" y="0"/>
                  </a:moveTo>
                  <a:lnTo>
                    <a:pt x="0" y="1913890"/>
                  </a:lnTo>
                  <a:lnTo>
                    <a:pt x="1377122" y="1913890"/>
                  </a:lnTo>
                  <a:lnTo>
                    <a:pt x="1377122" y="0"/>
                  </a:lnTo>
                  <a:lnTo>
                    <a:pt x="0" y="0"/>
                  </a:lnTo>
                  <a:close/>
                  <a:moveTo>
                    <a:pt x="1316162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316162" y="59690"/>
                  </a:lnTo>
                  <a:lnTo>
                    <a:pt x="1316162" y="1852930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882398" y="7772783"/>
            <a:ext cx="5028433" cy="502843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33AC24D3-F73C-7BD8-A1E9-6B08EF75CA27}"/>
              </a:ext>
            </a:extLst>
          </p:cNvPr>
          <p:cNvSpPr/>
          <p:nvPr/>
        </p:nvSpPr>
        <p:spPr>
          <a:xfrm>
            <a:off x="2306782" y="6650454"/>
            <a:ext cx="2716965" cy="2633130"/>
          </a:xfrm>
          <a:prstGeom prst="ellipse">
            <a:avLst/>
          </a:prstGeom>
          <a:noFill/>
          <a:ln w="2540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526AC8D-D3D2-CA4F-C396-A1291913772B}"/>
              </a:ext>
            </a:extLst>
          </p:cNvPr>
          <p:cNvSpPr/>
          <p:nvPr/>
        </p:nvSpPr>
        <p:spPr>
          <a:xfrm>
            <a:off x="5023747" y="364967"/>
            <a:ext cx="9448800" cy="9354651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questa trasformazione della sfera economica e sociale sembra che i nostri migliori alleati saranno i </a:t>
            </a: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giovani</a:t>
            </a:r>
            <a:endParaRPr lang="it-IT" sz="2800" b="1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 tratta di un fenomeno (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kumimoji="0" lang="it-IT" sz="28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quiet</a:t>
            </a:r>
            <a:r>
              <a:rPr kumimoji="0" lang="it-IT" sz="2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8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quitting</a:t>
            </a:r>
            <a:r>
              <a:rPr kumimoji="0" lang="it-IT" sz="2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8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 sarà probabilmente sempre più diffuso, anche perché è particolarmente diffuso nella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Generazione Z, per la quale non sembra essere il denaro la priorità principale sul lavoro quanto un equilibrio tra lavoro e vita privata</a:t>
            </a:r>
            <a:r>
              <a:rPr lang="it-IT" sz="32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(WIRED, ‘Che cos'è il </a:t>
            </a:r>
            <a:r>
              <a:rPr lang="it-IT" sz="2800" b="1" i="1" dirty="0" err="1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quiet</a:t>
            </a:r>
            <a:r>
              <a:rPr lang="it-IT" sz="2800" b="1" i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i="1" dirty="0" err="1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quitting</a:t>
            </a:r>
            <a:r>
              <a:rPr lang="it-IT" sz="28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 23.09.2022)</a:t>
            </a:r>
            <a:endParaRPr lang="it-IT" sz="28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5517" y="-2011779"/>
            <a:ext cx="5028433" cy="50284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1523" y="6214419"/>
            <a:ext cx="3245459" cy="3505200"/>
            <a:chOff x="0" y="0"/>
            <a:chExt cx="1377122" cy="1913890"/>
          </a:xfrm>
          <a:solidFill>
            <a:srgbClr val="E0AC2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377122" cy="1913890"/>
            </a:xfrm>
            <a:custGeom>
              <a:avLst/>
              <a:gdLst/>
              <a:ahLst/>
              <a:cxnLst/>
              <a:rect l="l" t="t" r="r" b="b"/>
              <a:pathLst>
                <a:path w="1377122" h="1913890">
                  <a:moveTo>
                    <a:pt x="0" y="0"/>
                  </a:moveTo>
                  <a:lnTo>
                    <a:pt x="0" y="1913890"/>
                  </a:lnTo>
                  <a:lnTo>
                    <a:pt x="1377122" y="1913890"/>
                  </a:lnTo>
                  <a:lnTo>
                    <a:pt x="1377122" y="0"/>
                  </a:lnTo>
                  <a:lnTo>
                    <a:pt x="0" y="0"/>
                  </a:lnTo>
                  <a:close/>
                  <a:moveTo>
                    <a:pt x="1316162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316162" y="59690"/>
                  </a:lnTo>
                  <a:lnTo>
                    <a:pt x="1316162" y="1852930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882398" y="7772783"/>
            <a:ext cx="5028433" cy="502843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33AC24D3-F73C-7BD8-A1E9-6B08EF75CA27}"/>
              </a:ext>
            </a:extLst>
          </p:cNvPr>
          <p:cNvSpPr/>
          <p:nvPr/>
        </p:nvSpPr>
        <p:spPr>
          <a:xfrm>
            <a:off x="2223121" y="6531132"/>
            <a:ext cx="2873842" cy="2871774"/>
          </a:xfrm>
          <a:prstGeom prst="ellipse">
            <a:avLst/>
          </a:prstGeom>
          <a:noFill/>
          <a:ln w="2540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526AC8D-D3D2-CA4F-C396-A1291913772B}"/>
              </a:ext>
            </a:extLst>
          </p:cNvPr>
          <p:cNvSpPr/>
          <p:nvPr/>
        </p:nvSpPr>
        <p:spPr>
          <a:xfrm>
            <a:off x="5096963" y="313008"/>
            <a:ext cx="9448800" cy="9406611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322"/>
              </a:lnSpc>
            </a:pP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“ </a:t>
            </a: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Impossibile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è la </a:t>
            </a: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definizione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</a:t>
            </a:r>
          </a:p>
          <a:p>
            <a:pPr>
              <a:lnSpc>
                <a:spcPts val="6322"/>
              </a:lnSpc>
            </a:pP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di un </a:t>
            </a: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avvenimento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</a:t>
            </a:r>
          </a:p>
          <a:p>
            <a:pPr>
              <a:lnSpc>
                <a:spcPts val="6322"/>
              </a:lnSpc>
            </a:pP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fino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al </a:t>
            </a: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momento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prima </a:t>
            </a:r>
          </a:p>
          <a:p>
            <a:pPr>
              <a:lnSpc>
                <a:spcPts val="6322"/>
              </a:lnSpc>
            </a:pP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che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Libre Franklin Bold"/>
              </a:rPr>
              <a:t>succeda</a:t>
            </a:r>
            <a:r>
              <a:rPr lang="en-US" sz="4000" dirty="0">
                <a:solidFill>
                  <a:srgbClr val="FFFFFF"/>
                </a:solidFill>
                <a:latin typeface="Libre Franklin Bold"/>
              </a:rPr>
              <a:t> ”</a:t>
            </a:r>
          </a:p>
          <a:p>
            <a:pPr>
              <a:lnSpc>
                <a:spcPts val="6322"/>
              </a:lnSpc>
            </a:pPr>
            <a:endParaRPr lang="en-US" sz="2800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5282"/>
              </a:lnSpc>
            </a:pPr>
            <a:r>
              <a:rPr lang="en-US" sz="2400" dirty="0" err="1">
                <a:solidFill>
                  <a:srgbClr val="FFFFFF"/>
                </a:solidFill>
                <a:latin typeface="Libre Franklin Bold Italics"/>
              </a:rPr>
              <a:t>Erri</a:t>
            </a:r>
            <a:r>
              <a:rPr lang="en-US" sz="2400" dirty="0">
                <a:solidFill>
                  <a:srgbClr val="FFFFFF"/>
                </a:solidFill>
                <a:latin typeface="Libre Franklin Bold Italics"/>
              </a:rPr>
              <a:t> De Luca, "</a:t>
            </a:r>
            <a:r>
              <a:rPr lang="en-US" sz="2400" dirty="0" err="1">
                <a:solidFill>
                  <a:srgbClr val="FFFFFF"/>
                </a:solidFill>
                <a:latin typeface="Libre Franklin Bold Italics"/>
              </a:rPr>
              <a:t>Impossibile</a:t>
            </a:r>
            <a:r>
              <a:rPr lang="en-US" sz="2400" dirty="0">
                <a:solidFill>
                  <a:srgbClr val="FFFFFF"/>
                </a:solidFill>
                <a:latin typeface="Libre Franklin Bold Italics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6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-2667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5517" y="-2011779"/>
            <a:ext cx="5028433" cy="50284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36141" y="971533"/>
            <a:ext cx="5962667" cy="8286767"/>
            <a:chOff x="0" y="0"/>
            <a:chExt cx="1377122" cy="1913890"/>
          </a:xfrm>
          <a:solidFill>
            <a:srgbClr val="E0AC2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377122" cy="1913890"/>
            </a:xfrm>
            <a:custGeom>
              <a:avLst/>
              <a:gdLst/>
              <a:ahLst/>
              <a:cxnLst/>
              <a:rect l="l" t="t" r="r" b="b"/>
              <a:pathLst>
                <a:path w="1377122" h="1913890">
                  <a:moveTo>
                    <a:pt x="0" y="0"/>
                  </a:moveTo>
                  <a:lnTo>
                    <a:pt x="0" y="1913890"/>
                  </a:lnTo>
                  <a:lnTo>
                    <a:pt x="1377122" y="1913890"/>
                  </a:lnTo>
                  <a:lnTo>
                    <a:pt x="1377122" y="0"/>
                  </a:lnTo>
                  <a:lnTo>
                    <a:pt x="0" y="0"/>
                  </a:lnTo>
                  <a:close/>
                  <a:moveTo>
                    <a:pt x="1316162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316162" y="59690"/>
                  </a:lnTo>
                  <a:lnTo>
                    <a:pt x="1316162" y="185293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3283134" y="2333045"/>
            <a:ext cx="6607469" cy="136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8F5F5"/>
                </a:solidFill>
                <a:latin typeface="Libre Franklin Bold"/>
              </a:rPr>
              <a:t>Grazie</a:t>
            </a:r>
            <a:r>
              <a:rPr lang="en-US" sz="8000" dirty="0">
                <a:solidFill>
                  <a:srgbClr val="F8F5F5"/>
                </a:solidFill>
                <a:latin typeface="Libre Franklin Bold"/>
              </a:rPr>
              <a:t>!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882398" y="7772783"/>
            <a:ext cx="5028433" cy="502843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33AC24D3-F73C-7BD8-A1E9-6B08EF75CA27}"/>
              </a:ext>
            </a:extLst>
          </p:cNvPr>
          <p:cNvSpPr/>
          <p:nvPr/>
        </p:nvSpPr>
        <p:spPr>
          <a:xfrm>
            <a:off x="5499071" y="3016654"/>
            <a:ext cx="6137445" cy="6137445"/>
          </a:xfrm>
          <a:prstGeom prst="ellipse">
            <a:avLst/>
          </a:prstGeom>
          <a:noFill/>
          <a:ln w="2540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-88374" y="22957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6629783" y="-893925"/>
            <a:ext cx="5028433" cy="50284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32026" y="3165909"/>
            <a:ext cx="11636746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4"/>
              </a:lnSpc>
            </a:pPr>
            <a:r>
              <a:rPr lang="en-US" sz="10043" dirty="0">
                <a:solidFill>
                  <a:srgbClr val="FFFFFF"/>
                </a:solidFill>
                <a:latin typeface="Libre Franklin Bold"/>
              </a:rPr>
              <a:t>IL GRANDE </a:t>
            </a:r>
          </a:p>
          <a:p>
            <a:pPr algn="ctr">
              <a:lnSpc>
                <a:spcPts val="10444"/>
              </a:lnSpc>
            </a:pPr>
            <a:endParaRPr lang="en-US" sz="10043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10444"/>
              </a:lnSpc>
            </a:pPr>
            <a:r>
              <a:rPr lang="en-US" sz="10043" dirty="0">
                <a:solidFill>
                  <a:srgbClr val="FFFFFF"/>
                </a:solidFill>
                <a:latin typeface="Libre Franklin Bold"/>
              </a:rPr>
              <a:t>MALINTESO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1A1F003C-2982-B35D-BC9A-7087EED3261B}"/>
              </a:ext>
            </a:extLst>
          </p:cNvPr>
          <p:cNvSpPr/>
          <p:nvPr/>
        </p:nvSpPr>
        <p:spPr>
          <a:xfrm>
            <a:off x="152400" y="4762500"/>
            <a:ext cx="4320000" cy="432000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88373" y="-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6629783" y="-893925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91268" y="1238300"/>
            <a:ext cx="12042777" cy="13710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«</a:t>
            </a:r>
            <a:r>
              <a:rPr lang="it-IT" sz="2800" i="1" dirty="0">
                <a:solidFill>
                  <a:srgbClr val="FFFFFF"/>
                </a:solidFill>
                <a:latin typeface="Libre Franklin Bold"/>
              </a:rPr>
              <a:t>Non è un caso che solo il 2,6% degli occupati dipendenti sia stato assunto in Italia tramite un centro per l’impiego</a:t>
            </a:r>
          </a:p>
          <a:p>
            <a:pPr algn="ctr">
              <a:lnSpc>
                <a:spcPct val="150000"/>
              </a:lnSpc>
            </a:pPr>
            <a:r>
              <a:rPr lang="it-IT" i="1" dirty="0">
                <a:solidFill>
                  <a:srgbClr val="FFFFFF"/>
                </a:solidFill>
                <a:latin typeface="Libre Franklin Bold"/>
              </a:rPr>
              <a:t>(Dario Di Vico, ‘Il rebus dei Centri per l’Impiego e la concorrenza dei privati</a:t>
            </a:r>
            <a:r>
              <a:rPr lang="it-IT" dirty="0">
                <a:solidFill>
                  <a:srgbClr val="FFFFFF"/>
                </a:solidFill>
                <a:latin typeface="Libre Franklin Bold"/>
              </a:rPr>
              <a:t>’’, Bollettino </a:t>
            </a:r>
            <a:r>
              <a:rPr lang="it-IT" dirty="0" err="1">
                <a:solidFill>
                  <a:srgbClr val="FFFFFF"/>
                </a:solidFill>
                <a:latin typeface="Libre Franklin Bold"/>
              </a:rPr>
              <a:t>Adapt</a:t>
            </a:r>
            <a:r>
              <a:rPr lang="it-IT" dirty="0">
                <a:solidFill>
                  <a:srgbClr val="FFFFFF"/>
                </a:solidFill>
                <a:latin typeface="Libre Franklin Bold"/>
              </a:rPr>
              <a:t> del 22/05/2013»</a:t>
            </a:r>
          </a:p>
          <a:p>
            <a:pPr algn="ctr"/>
            <a:endParaRPr lang="it-IT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	«</a:t>
            </a:r>
            <a:r>
              <a:rPr lang="it-IT" sz="2800" i="1" dirty="0">
                <a:solidFill>
                  <a:srgbClr val="FFFFFF"/>
                </a:solidFill>
                <a:latin typeface="Libre Franklin Bold"/>
              </a:rPr>
              <a:t>Solo il 3,5% dei lavoratori ha trovato impiego grazie al sistema di  collocamento pubblico</a:t>
            </a: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…….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la Germania raggiunge percentuali pari al 10,5%» 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FFFFFF"/>
                </a:solidFill>
                <a:latin typeface="Libre Franklin Bold"/>
              </a:rPr>
              <a:t>(Itinerari previdenziali, Il Punto, ‘La questione aperta dei Centri per </a:t>
            </a:r>
            <a:r>
              <a:rPr lang="it-IT" dirty="0" err="1">
                <a:solidFill>
                  <a:srgbClr val="FFFFFF"/>
                </a:solidFill>
                <a:latin typeface="Libre Franklin Bold"/>
              </a:rPr>
              <a:t>l'Impiego’</a:t>
            </a:r>
            <a:r>
              <a:rPr lang="it-IT" dirty="0">
                <a:solidFill>
                  <a:srgbClr val="FFFFFF"/>
                </a:solidFill>
                <a:latin typeface="Libre Franklin Bold"/>
              </a:rPr>
              <a:t> di Gabriele Fava, 27/11/2018)</a:t>
            </a:r>
          </a:p>
          <a:p>
            <a:pPr algn="ctr">
              <a:lnSpc>
                <a:spcPct val="150000"/>
              </a:lnSpc>
            </a:pPr>
            <a:endParaRPr lang="it-IT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«</a:t>
            </a:r>
            <a:r>
              <a:rPr lang="it-IT" sz="2800" i="1" dirty="0">
                <a:solidFill>
                  <a:srgbClr val="FFFFFF"/>
                </a:solidFill>
                <a:latin typeface="Libre Franklin Bold"/>
              </a:rPr>
              <a:t>Assunzioni: centri per l’impiego bocciati, funziona meglio il passaparola l’intermediazione dei centri per l’impiego resta su livelli stabili, ma comunque troppo bassi. Riescono a trovare un impiego solamente il 4 per cento dei loro utenti</a:t>
            </a:r>
            <a:r>
              <a:rPr lang="it-IT" sz="2800" dirty="0">
                <a:solidFill>
                  <a:srgbClr val="FFFFFF"/>
                </a:solidFill>
                <a:latin typeface="Libre Franklin Bold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FFFFFF"/>
                </a:solidFill>
                <a:latin typeface="Libre Franklin Bold"/>
              </a:rPr>
              <a:t>(Informazione fiscale, 23/06/2022)</a:t>
            </a:r>
          </a:p>
          <a:p>
            <a:pPr algn="ctr">
              <a:lnSpc>
                <a:spcPct val="150000"/>
              </a:lnSpc>
            </a:pPr>
            <a:endParaRPr lang="it-IT" sz="28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solidFill>
                <a:srgbClr val="FFFFFF"/>
              </a:solidFill>
              <a:latin typeface="Libre Franklin Bold"/>
            </a:endParaRPr>
          </a:p>
          <a:p>
            <a:pPr>
              <a:lnSpc>
                <a:spcPts val="7429"/>
              </a:lnSpc>
            </a:pPr>
            <a:r>
              <a:rPr lang="en-US" sz="7143" dirty="0">
                <a:solidFill>
                  <a:srgbClr val="FFFFFF"/>
                </a:solidFill>
                <a:latin typeface="Libre Franklin Bold"/>
              </a:rPr>
              <a:t> </a:t>
            </a:r>
            <a:endParaRPr lang="en-US" sz="2800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4101"/>
              </a:lnSpc>
            </a:pPr>
            <a:endParaRPr lang="en-US" sz="7143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4101"/>
              </a:lnSpc>
            </a:pPr>
            <a:endParaRPr lang="en-US" sz="3943" dirty="0">
              <a:solidFill>
                <a:srgbClr val="FFFFFF"/>
              </a:solidFill>
              <a:latin typeface="Libre Franklin Bold Italics"/>
            </a:endParaRPr>
          </a:p>
          <a:p>
            <a:pPr>
              <a:lnSpc>
                <a:spcPts val="7429"/>
              </a:lnSpc>
            </a:pPr>
            <a:endParaRPr lang="en-US" sz="3943" dirty="0">
              <a:solidFill>
                <a:srgbClr val="FFFFFF"/>
              </a:solidFill>
              <a:latin typeface="Libre Franklin Bold Italics"/>
            </a:endParaRPr>
          </a:p>
          <a:p>
            <a:pPr>
              <a:lnSpc>
                <a:spcPts val="7429"/>
              </a:lnSpc>
            </a:pPr>
            <a:endParaRPr lang="en-US" sz="3943" dirty="0">
              <a:solidFill>
                <a:srgbClr val="FFFFFF"/>
              </a:solidFill>
              <a:latin typeface="Libre Franklin Bold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809842D6-5AAB-AD4B-83CF-08F155E17FA0}"/>
              </a:ext>
            </a:extLst>
          </p:cNvPr>
          <p:cNvSpPr/>
          <p:nvPr/>
        </p:nvSpPr>
        <p:spPr>
          <a:xfrm>
            <a:off x="228600" y="4659217"/>
            <a:ext cx="3877034" cy="432000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69" y="-28584"/>
            <a:ext cx="1828573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38388">
            <a:off x="13250513" y="6312446"/>
            <a:ext cx="3308365" cy="3308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977399">
            <a:off x="15450528" y="-1485517"/>
            <a:ext cx="5028433" cy="50284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38388">
            <a:off x="-2119008" y="7375836"/>
            <a:ext cx="5028433" cy="50284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1067">
            <a:off x="1453028" y="1453028"/>
            <a:ext cx="3308365" cy="33083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48477" y="889239"/>
            <a:ext cx="14092237" cy="93977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01619" y="232006"/>
            <a:ext cx="10616045" cy="11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FFFF"/>
                </a:solidFill>
                <a:latin typeface="Libre Franklin Bold"/>
              </a:rPr>
              <a:t>Centri</a:t>
            </a:r>
            <a:r>
              <a:rPr lang="en-US" sz="7200" dirty="0">
                <a:solidFill>
                  <a:srgbClr val="FFFFFF"/>
                </a:solidFill>
                <a:latin typeface="Libre Franklin Bold"/>
              </a:rPr>
              <a:t> per </a:t>
            </a:r>
            <a:r>
              <a:rPr lang="en-US" sz="7200" dirty="0" err="1">
                <a:solidFill>
                  <a:srgbClr val="FFFFFF"/>
                </a:solidFill>
                <a:latin typeface="Libre Franklin Bold"/>
              </a:rPr>
              <a:t>l’Impiego</a:t>
            </a:r>
            <a:endParaRPr lang="en-US" sz="7200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513FCF6B-3169-A304-83A6-7D5FF57205DC}"/>
              </a:ext>
            </a:extLst>
          </p:cNvPr>
          <p:cNvGrpSpPr/>
          <p:nvPr/>
        </p:nvGrpSpPr>
        <p:grpSpPr>
          <a:xfrm>
            <a:off x="14094280" y="365356"/>
            <a:ext cx="4195989" cy="2960079"/>
            <a:chOff x="14094280" y="365356"/>
            <a:chExt cx="4195989" cy="296007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094280" y="365356"/>
              <a:ext cx="4195989" cy="2960079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4517601" y="1275802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Orientamento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specialistico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individualizzato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76A73685-2FF0-1BC6-737C-49B3672BC0AF}"/>
              </a:ext>
            </a:extLst>
          </p:cNvPr>
          <p:cNvGrpSpPr/>
          <p:nvPr/>
        </p:nvGrpSpPr>
        <p:grpSpPr>
          <a:xfrm>
            <a:off x="630411" y="853037"/>
            <a:ext cx="4195989" cy="3488646"/>
            <a:chOff x="630411" y="853037"/>
            <a:chExt cx="4195989" cy="296007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30411" y="853037"/>
              <a:ext cx="4195989" cy="2960079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030969" y="1778720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Orientamento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di base,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analisi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competenze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9B78C6DE-B57F-43C9-2DE6-05C2A0ED9171}"/>
              </a:ext>
            </a:extLst>
          </p:cNvPr>
          <p:cNvGrpSpPr/>
          <p:nvPr/>
        </p:nvGrpSpPr>
        <p:grpSpPr>
          <a:xfrm>
            <a:off x="12953174" y="6514521"/>
            <a:ext cx="5334826" cy="2960079"/>
            <a:chOff x="12953174" y="6514521"/>
            <a:chExt cx="4640745" cy="2960079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953174" y="6514521"/>
              <a:ext cx="4640745" cy="2960079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3488746" y="7438256"/>
              <a:ext cx="3076318" cy="1036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Accompagnamento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al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lavoro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D0791E4-B32E-766C-AE7B-68E577E18B9A}"/>
              </a:ext>
            </a:extLst>
          </p:cNvPr>
          <p:cNvGrpSpPr/>
          <p:nvPr/>
        </p:nvGrpSpPr>
        <p:grpSpPr>
          <a:xfrm>
            <a:off x="4711196" y="1741254"/>
            <a:ext cx="3639019" cy="3102938"/>
            <a:chOff x="4711196" y="1741254"/>
            <a:chExt cx="3639019" cy="256716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711196" y="1741254"/>
              <a:ext cx="3639019" cy="2567163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4826400" y="2462861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Promozione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di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esperienze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lavorative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CB54C67-30BC-D80E-A5D9-608083DCCE6C}"/>
              </a:ext>
            </a:extLst>
          </p:cNvPr>
          <p:cNvGrpSpPr/>
          <p:nvPr/>
        </p:nvGrpSpPr>
        <p:grpSpPr>
          <a:xfrm>
            <a:off x="14440823" y="3554442"/>
            <a:ext cx="4195989" cy="2960079"/>
            <a:chOff x="14440823" y="3554442"/>
            <a:chExt cx="4195989" cy="296007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440823" y="3554442"/>
              <a:ext cx="4195989" cy="2960079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4869738" y="4472507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Avviamento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ad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attivitàdi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formazione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7A91B7E-2590-995B-D13A-E374B11120A6}"/>
              </a:ext>
            </a:extLst>
          </p:cNvPr>
          <p:cNvGrpSpPr/>
          <p:nvPr/>
        </p:nvGrpSpPr>
        <p:grpSpPr>
          <a:xfrm>
            <a:off x="10817095" y="1846405"/>
            <a:ext cx="4195989" cy="2960079"/>
            <a:chOff x="10817095" y="1846405"/>
            <a:chExt cx="4195989" cy="296007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817095" y="1846405"/>
              <a:ext cx="4195989" cy="2960079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1046165" y="2769320"/>
              <a:ext cx="3076318" cy="1036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Orientamento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autoimpiego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923AE52F-6555-BD6B-1990-E29C1BD57507}"/>
              </a:ext>
            </a:extLst>
          </p:cNvPr>
          <p:cNvGrpSpPr/>
          <p:nvPr/>
        </p:nvGrpSpPr>
        <p:grpSpPr>
          <a:xfrm>
            <a:off x="425363" y="4623148"/>
            <a:ext cx="3963276" cy="2567163"/>
            <a:chOff x="475278" y="4173159"/>
            <a:chExt cx="3639021" cy="2567163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75278" y="4173159"/>
              <a:ext cx="3639021" cy="2567163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30411" y="4702644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Ausilio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per la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ricerca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di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una</a:t>
              </a:r>
              <a:r>
                <a:rPr lang="en-US" sz="3000" dirty="0">
                  <a:solidFill>
                    <a:srgbClr val="004984"/>
                  </a:solidFill>
                  <a:latin typeface="Libre Franklin Light"/>
                </a:rPr>
                <a:t> </a:t>
              </a: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occupazione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6ECC917-170F-7402-669A-6668D155F0D5}"/>
              </a:ext>
            </a:extLst>
          </p:cNvPr>
          <p:cNvGrpSpPr/>
          <p:nvPr/>
        </p:nvGrpSpPr>
        <p:grpSpPr>
          <a:xfrm>
            <a:off x="1805314" y="7409966"/>
            <a:ext cx="3963276" cy="2567163"/>
            <a:chOff x="475278" y="4173159"/>
            <a:chExt cx="3639021" cy="2567163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BADD4FB2-0880-F73A-3FF4-829B8879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75278" y="4173159"/>
              <a:ext cx="3639021" cy="2567163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16F1B587-E444-4B5E-7763-7B9D30206B3B}"/>
                </a:ext>
              </a:extLst>
            </p:cNvPr>
            <p:cNvSpPr txBox="1"/>
            <p:nvPr/>
          </p:nvSpPr>
          <p:spPr>
            <a:xfrm>
              <a:off x="599669" y="4672849"/>
              <a:ext cx="3076318" cy="157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4984"/>
                  </a:solidFill>
                  <a:latin typeface="Libre Franklin Light"/>
                </a:rPr>
                <a:t>Incentivi</a:t>
              </a: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rgbClr val="004984"/>
                </a:solidFill>
                <a:latin typeface="Libre Franklin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-88374" y="15880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6629783" y="-893925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4906" y="2632908"/>
            <a:ext cx="16419334" cy="847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2"/>
              </a:lnSpc>
            </a:pP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“La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soddisfazione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degli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utenti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dei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Centri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per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l’Impiego</a:t>
            </a:r>
            <a:r>
              <a:rPr lang="en-US" sz="8108" dirty="0">
                <a:solidFill>
                  <a:srgbClr val="FFFFFF"/>
                </a:solidFill>
                <a:latin typeface="Libre Franklin Bold"/>
              </a:rPr>
              <a:t> </a:t>
            </a:r>
            <a:r>
              <a:rPr lang="en-US" sz="8108" dirty="0" err="1">
                <a:solidFill>
                  <a:srgbClr val="FFFFFF"/>
                </a:solidFill>
                <a:latin typeface="Libre Franklin Bold"/>
              </a:rPr>
              <a:t>Toscani</a:t>
            </a:r>
            <a:endParaRPr lang="en-US" sz="8108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8432"/>
              </a:lnSpc>
            </a:pPr>
            <a:r>
              <a:rPr lang="it-IT" sz="3200" dirty="0">
                <a:solidFill>
                  <a:srgbClr val="FFFFFF"/>
                </a:solidFill>
                <a:latin typeface="Libre Franklin Bold"/>
              </a:rPr>
              <a:t>MARZO 2019 – FEBBRAIO 2020 -  APRILE 2020 – GIUGNO 2020</a:t>
            </a:r>
          </a:p>
          <a:p>
            <a:pPr algn="ctr">
              <a:lnSpc>
                <a:spcPts val="8432"/>
              </a:lnSpc>
            </a:pPr>
            <a:r>
              <a:rPr lang="it-IT" sz="4000" dirty="0">
                <a:solidFill>
                  <a:srgbClr val="FFFFFF"/>
                </a:solidFill>
                <a:latin typeface="Libre Franklin Bold"/>
              </a:rPr>
              <a:t>Molto soddisfatto </a:t>
            </a:r>
            <a:r>
              <a:rPr lang="it-IT" sz="8108" dirty="0">
                <a:solidFill>
                  <a:srgbClr val="FFFFFF"/>
                </a:solidFill>
                <a:latin typeface="Libre Franklin Bold"/>
              </a:rPr>
              <a:t> 26.4%</a:t>
            </a:r>
          </a:p>
          <a:p>
            <a:pPr algn="ctr">
              <a:lnSpc>
                <a:spcPts val="8432"/>
              </a:lnSpc>
            </a:pPr>
            <a:r>
              <a:rPr lang="it-IT" sz="4000" dirty="0">
                <a:solidFill>
                  <a:srgbClr val="FFFFFF"/>
                </a:solidFill>
                <a:latin typeface="Libre Franklin Bold"/>
              </a:rPr>
              <a:t>Abbastanza soddisfatto </a:t>
            </a:r>
            <a:r>
              <a:rPr lang="it-IT" sz="8108" dirty="0">
                <a:solidFill>
                  <a:srgbClr val="FFFFFF"/>
                </a:solidFill>
                <a:latin typeface="Libre Franklin Bold"/>
              </a:rPr>
              <a:t> 53.3%</a:t>
            </a:r>
          </a:p>
          <a:p>
            <a:pPr algn="ctr">
              <a:lnSpc>
                <a:spcPts val="8432"/>
              </a:lnSpc>
            </a:pPr>
            <a:r>
              <a:rPr lang="it-IT" sz="4000" dirty="0">
                <a:solidFill>
                  <a:srgbClr val="FFFFFF"/>
                </a:solidFill>
                <a:latin typeface="Libre Franklin Bold"/>
              </a:rPr>
              <a:t>Poco soddisfatto</a:t>
            </a:r>
            <a:r>
              <a:rPr lang="it-IT" sz="8108" dirty="0">
                <a:solidFill>
                  <a:srgbClr val="FFFFFF"/>
                </a:solidFill>
                <a:latin typeface="Libre Franklin Bold"/>
              </a:rPr>
              <a:t> 15.2% </a:t>
            </a:r>
          </a:p>
          <a:p>
            <a:pPr algn="ctr">
              <a:lnSpc>
                <a:spcPts val="8432"/>
              </a:lnSpc>
            </a:pPr>
            <a:r>
              <a:rPr lang="it-IT" sz="4000" dirty="0">
                <a:solidFill>
                  <a:srgbClr val="FFFFFF"/>
                </a:solidFill>
                <a:latin typeface="Libre Franklin Bold"/>
              </a:rPr>
              <a:t>Per niente soddisfatto </a:t>
            </a:r>
            <a:r>
              <a:rPr lang="it-IT" sz="8108" dirty="0">
                <a:solidFill>
                  <a:srgbClr val="FFFFFF"/>
                </a:solidFill>
                <a:latin typeface="Libre Franklin Bold"/>
              </a:rPr>
              <a:t> 5.1%</a:t>
            </a:r>
          </a:p>
          <a:p>
            <a:pPr algn="r">
              <a:lnSpc>
                <a:spcPts val="7088"/>
              </a:lnSpc>
            </a:pPr>
            <a:endParaRPr lang="en-US" sz="8108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012D0239-5AEC-D8E3-1BD1-59BD28E2CDD9}"/>
              </a:ext>
            </a:extLst>
          </p:cNvPr>
          <p:cNvSpPr/>
          <p:nvPr/>
        </p:nvSpPr>
        <p:spPr>
          <a:xfrm>
            <a:off x="457200" y="4881985"/>
            <a:ext cx="3299182" cy="432000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CC03231-DAE2-E5B5-B597-70FAA9F08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506" y="863951"/>
            <a:ext cx="5752987" cy="1512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-88374" y="15880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6629783" y="-893925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78183" y="1528939"/>
            <a:ext cx="11636746" cy="67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1"/>
              </a:lnSpc>
            </a:pPr>
            <a:endParaRPr lang="en-US" sz="3943" dirty="0">
              <a:solidFill>
                <a:srgbClr val="FFFFFF"/>
              </a:solidFill>
              <a:latin typeface="Libre Franklin Bold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F6D53263-A48F-64EF-BC69-C921F2512729}"/>
              </a:ext>
            </a:extLst>
          </p:cNvPr>
          <p:cNvSpPr/>
          <p:nvPr/>
        </p:nvSpPr>
        <p:spPr>
          <a:xfrm>
            <a:off x="211028" y="4712371"/>
            <a:ext cx="4320000" cy="432000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BDC231-601A-E968-2AA5-094AFBF6A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529" y="647700"/>
            <a:ext cx="9196914" cy="3496660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E386109-32D4-C6C8-21B3-0B4F28CD4325}"/>
              </a:ext>
            </a:extLst>
          </p:cNvPr>
          <p:cNvSpPr/>
          <p:nvPr/>
        </p:nvSpPr>
        <p:spPr>
          <a:xfrm>
            <a:off x="6531409" y="4516294"/>
            <a:ext cx="9196914" cy="1905000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make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gain and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maintain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r>
              <a:rPr lang="it-IT" sz="32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chemeClr val="bg1"/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7151AB5-0761-5A50-C885-E5CF5D9CA5CA}"/>
              </a:ext>
            </a:extLst>
          </p:cNvPr>
          <p:cNvSpPr/>
          <p:nvPr/>
        </p:nvSpPr>
        <p:spPr>
          <a:xfrm>
            <a:off x="6551529" y="6793228"/>
            <a:ext cx="9376367" cy="3172381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400" b="1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ccupabilità</a:t>
            </a:r>
            <a:r>
              <a:rPr lang="it-IT" sz="2400" dirty="0">
                <a:solidFill>
                  <a:schemeClr val="bg1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s. f. – Neologismo introdotto nell’ambito della strategia europea per l’occupazione per indicare la capacità degli individui di essere occupati o di saper cercare attivamente, di trovare e di mantenere un lavoro: l'o. si riferisce dunque all’abilità nell'ottenere un impiego (un primo o un nuovo impiego) quando necessario, effettuando transizioni da una condizione di non lavoro o da una precedente, diversa occupazione.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0" y="-348513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60130">
            <a:off x="7213187" y="-1492455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31588" y="189710"/>
            <a:ext cx="10744200" cy="10174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r>
              <a:rPr lang="en-US" sz="6600" dirty="0">
                <a:solidFill>
                  <a:srgbClr val="FFFFFF"/>
                </a:solidFill>
                <a:latin typeface="Libre Franklin Bold"/>
              </a:rPr>
              <a:t>OCCUPABILITA’</a:t>
            </a: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endParaRPr lang="en-US" sz="6600" dirty="0">
              <a:solidFill>
                <a:srgbClr val="FFFFFF"/>
              </a:solidFill>
              <a:latin typeface="Libre Franklin Bold"/>
            </a:endParaRPr>
          </a:p>
          <a:p>
            <a:pPr algn="ctr">
              <a:lnSpc>
                <a:spcPts val="5661"/>
              </a:lnSpc>
            </a:pPr>
            <a:r>
              <a:rPr lang="en-US" sz="9600" dirty="0">
                <a:solidFill>
                  <a:srgbClr val="FFFFFF"/>
                </a:solidFill>
                <a:latin typeface="Libre Franklin Bold"/>
              </a:rPr>
              <a:t>?</a:t>
            </a:r>
          </a:p>
          <a:p>
            <a:pPr algn="ctr">
              <a:lnSpc>
                <a:spcPts val="5661"/>
              </a:lnSpc>
            </a:pPr>
            <a:r>
              <a:rPr lang="en-US" sz="6600" dirty="0">
                <a:solidFill>
                  <a:srgbClr val="FFFFFF"/>
                </a:solidFill>
                <a:latin typeface="Libre Franklin Bold"/>
              </a:rPr>
              <a:t>			</a:t>
            </a:r>
          </a:p>
          <a:p>
            <a:pPr algn="ctr">
              <a:lnSpc>
                <a:spcPts val="5661"/>
              </a:lnSpc>
            </a:pPr>
            <a:endParaRPr lang="en-US" sz="3943" dirty="0">
              <a:solidFill>
                <a:srgbClr val="FFFFFF"/>
              </a:solidFill>
              <a:latin typeface="Libre Franklin Bold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C2683C0E-6AA3-A1A8-AB22-9519CF3A285E}"/>
              </a:ext>
            </a:extLst>
          </p:cNvPr>
          <p:cNvSpPr/>
          <p:nvPr/>
        </p:nvSpPr>
        <p:spPr>
          <a:xfrm>
            <a:off x="91073" y="4794987"/>
            <a:ext cx="4320000" cy="431713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3F731CF-68A1-989B-978B-802FD2649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866" y="3972544"/>
            <a:ext cx="8902589" cy="3512253"/>
          </a:xfrm>
          <a:prstGeom prst="rect">
            <a:avLst/>
          </a:prstGeom>
        </p:spPr>
      </p:pic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7D0D4DC6-9C93-B3D8-3E7A-389BBD3F19D0}"/>
              </a:ext>
            </a:extLst>
          </p:cNvPr>
          <p:cNvSpPr/>
          <p:nvPr/>
        </p:nvSpPr>
        <p:spPr>
          <a:xfrm flipH="1">
            <a:off x="9912159" y="1885015"/>
            <a:ext cx="762001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12884">
            <a:off x="6067831" y="-3549644"/>
            <a:ext cx="5028433" cy="50284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12884">
            <a:off x="3125873" y="9238675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12884">
            <a:off x="16152195" y="4448380"/>
            <a:ext cx="5028433" cy="5028433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F62395-4B3B-A3CA-757C-8A6978DB3E96}"/>
              </a:ext>
            </a:extLst>
          </p:cNvPr>
          <p:cNvSpPr/>
          <p:nvPr/>
        </p:nvSpPr>
        <p:spPr>
          <a:xfrm>
            <a:off x="457200" y="1257300"/>
            <a:ext cx="6629400" cy="4724400"/>
          </a:xfrm>
          <a:prstGeom prst="roundRect">
            <a:avLst/>
          </a:prstGeom>
          <a:solidFill>
            <a:srgbClr val="FFFFFF"/>
          </a:solidFill>
          <a:ln>
            <a:solidFill>
              <a:srgbClr val="E0AC2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Coinvolgimento delle</a:t>
            </a:r>
            <a:r>
              <a:rPr lang="it-IT" sz="2400" b="1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 </a:t>
            </a:r>
            <a:r>
              <a:rPr lang="it-IT" sz="24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imprese</a:t>
            </a:r>
            <a:r>
              <a:rPr lang="it-IT" sz="2400" b="1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 </a:t>
            </a:r>
            <a:r>
              <a:rPr lang="it-IT" sz="24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e del </a:t>
            </a:r>
            <a:r>
              <a:rPr lang="it-IT" sz="3200" b="1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territorio</a:t>
            </a:r>
            <a:r>
              <a:rPr lang="it-IT" sz="24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: vanno individuate modalità di coinvolgimento degli </a:t>
            </a:r>
            <a:r>
              <a:rPr lang="it-IT" sz="3200" b="1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operatori economici</a:t>
            </a:r>
            <a:r>
              <a:rPr lang="it-IT" sz="32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 </a:t>
            </a:r>
            <a:r>
              <a:rPr lang="it-IT" sz="2400" dirty="0">
                <a:solidFill>
                  <a:schemeClr val="tx2"/>
                </a:solidFill>
                <a:effectLst/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locali perché i Centri per l’Impiego, in collaborazione con i soggetti accreditati, possano costituire un punto di riferimento nell’intermediazione tra domanda e offerta di lavoro territoriale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(</a:t>
            </a:r>
            <a:r>
              <a:rPr lang="it-IT" sz="20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decreto 5/11 2021, adozione programma nazionale per la garanzia di occupabilità dei lavoratori – GOL, allegato A pag. 37</a:t>
            </a:r>
            <a:r>
              <a:rPr lang="it-IT" sz="24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)</a:t>
            </a:r>
            <a:endParaRPr lang="it-IT" sz="2400" dirty="0">
              <a:solidFill>
                <a:schemeClr val="tx2"/>
              </a:solidFill>
              <a:effectLst/>
              <a:latin typeface="Libre Franklin" pitchFamily="2" charset="0"/>
              <a:ea typeface="Calibri" panose="020F050202020403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4C0B320-FCD9-5CF0-9F82-12654DC27939}"/>
              </a:ext>
            </a:extLst>
          </p:cNvPr>
          <p:cNvSpPr/>
          <p:nvPr/>
        </p:nvSpPr>
        <p:spPr>
          <a:xfrm>
            <a:off x="10744200" y="1257300"/>
            <a:ext cx="6629400" cy="4724400"/>
          </a:xfrm>
          <a:prstGeom prst="roundRect">
            <a:avLst/>
          </a:prstGeom>
          <a:solidFill>
            <a:srgbClr val="FFFFFF"/>
          </a:solidFill>
          <a:ln>
            <a:solidFill>
              <a:srgbClr val="E0AC28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2"/>
                </a:solidFill>
                <a:latin typeface="Libre Franklin" pitchFamily="2" charset="0"/>
                <a:cs typeface="Frank Ruehl CLM" panose="02000603000000000000" pitchFamily="2" charset="-79"/>
              </a:rPr>
              <a:t>I Centri per l’Impiego devono aprirsi alla comunità, diventare servizi presenti e riconosciuti nel territorio, parte di una </a:t>
            </a:r>
            <a:r>
              <a:rPr lang="it-IT" sz="3200" b="1" dirty="0">
                <a:solidFill>
                  <a:schemeClr val="tx2"/>
                </a:solidFill>
                <a:latin typeface="Libre Franklin" pitchFamily="2" charset="0"/>
                <a:cs typeface="Frank Ruehl CLM" panose="02000603000000000000" pitchFamily="2" charset="-79"/>
              </a:rPr>
              <a:t>rete</a:t>
            </a:r>
            <a:r>
              <a:rPr lang="it-IT" sz="2400" dirty="0">
                <a:solidFill>
                  <a:schemeClr val="tx2"/>
                </a:solidFill>
                <a:latin typeface="Libre Franklin" pitchFamily="2" charset="0"/>
                <a:cs typeface="Frank Ruehl CLM" panose="02000603000000000000" pitchFamily="2" charset="-79"/>
              </a:rPr>
              <a:t> con gli altri servizi territoriali.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chemeClr val="tx2"/>
              </a:solidFill>
              <a:latin typeface="Libre Franklin" pitchFamily="2" charset="0"/>
              <a:cs typeface="Frank Ruehl CLM" panose="02000603000000000000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(</a:t>
            </a:r>
            <a:r>
              <a:rPr lang="it-IT" sz="20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decreto 5/11 2021, adozione programma nazionale per la garanzia di occupabilità dei lavoratori – GOL, allegato A pag. 37</a:t>
            </a:r>
            <a:r>
              <a:rPr lang="it-IT" sz="2800" dirty="0">
                <a:solidFill>
                  <a:schemeClr val="tx2"/>
                </a:solidFill>
                <a:latin typeface="Libre Franklin" pitchFamily="2" charset="0"/>
                <a:ea typeface="Calibri" panose="020F0502020204030204" pitchFamily="34" charset="0"/>
                <a:cs typeface="Frank Ruehl CLM" panose="02000603000000000000" pitchFamily="2" charset="-79"/>
              </a:rPr>
              <a:t>)</a:t>
            </a:r>
            <a:endParaRPr lang="it-IT" sz="2800" dirty="0">
              <a:solidFill>
                <a:schemeClr val="tx2"/>
              </a:solidFill>
              <a:effectLst/>
              <a:latin typeface="Libre Franklin" pitchFamily="2" charset="0"/>
              <a:ea typeface="Calibri" panose="020F050202020403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9AA834D-18C4-6D78-3D1D-8B6E28369EA4}"/>
              </a:ext>
            </a:extLst>
          </p:cNvPr>
          <p:cNvSpPr/>
          <p:nvPr/>
        </p:nvSpPr>
        <p:spPr>
          <a:xfrm>
            <a:off x="2107626" y="6362700"/>
            <a:ext cx="13716000" cy="2038708"/>
          </a:xfrm>
          <a:prstGeom prst="ellipse">
            <a:avLst/>
          </a:prstGeom>
          <a:solidFill>
            <a:srgbClr val="FFFFFF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>
                <a:solidFill>
                  <a:schemeClr val="tx2"/>
                </a:solidFill>
                <a:latin typeface="Libre Franklin" pitchFamily="2" charset="0"/>
              </a:rPr>
              <a:t>ISTITUZIONI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BF35C1-084E-D22B-B39B-9FA8C6C57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55" y="2604742"/>
            <a:ext cx="2752741" cy="202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00">
            <a:off x="88803" y="36295"/>
            <a:ext cx="18376535" cy="10336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57073">
            <a:off x="6629783" y="-1123624"/>
            <a:ext cx="5028433" cy="5028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70115">
            <a:off x="15776405" y="4045396"/>
            <a:ext cx="4395671" cy="4395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78183" y="1706296"/>
            <a:ext cx="111207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  <a:p>
            <a:pPr algn="r">
              <a:lnSpc>
                <a:spcPts val="4580"/>
              </a:lnSpc>
            </a:pPr>
            <a:endParaRPr lang="en-US" sz="4404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2634" y="3988688"/>
            <a:ext cx="4463161" cy="5661059"/>
            <a:chOff x="0" y="0"/>
            <a:chExt cx="1479743" cy="18769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9743" cy="1876901"/>
            </a:xfrm>
            <a:custGeom>
              <a:avLst/>
              <a:gdLst/>
              <a:ahLst/>
              <a:cxnLst/>
              <a:rect l="l" t="t" r="r" b="b"/>
              <a:pathLst>
                <a:path w="1479743" h="1876901">
                  <a:moveTo>
                    <a:pt x="0" y="0"/>
                  </a:moveTo>
                  <a:lnTo>
                    <a:pt x="0" y="1876901"/>
                  </a:lnTo>
                  <a:lnTo>
                    <a:pt x="1479743" y="1876901"/>
                  </a:lnTo>
                  <a:lnTo>
                    <a:pt x="1479743" y="0"/>
                  </a:lnTo>
                  <a:lnTo>
                    <a:pt x="0" y="0"/>
                  </a:lnTo>
                  <a:close/>
                  <a:moveTo>
                    <a:pt x="1418783" y="1815941"/>
                  </a:moveTo>
                  <a:lnTo>
                    <a:pt x="59690" y="1815941"/>
                  </a:lnTo>
                  <a:lnTo>
                    <a:pt x="59690" y="59690"/>
                  </a:lnTo>
                  <a:lnTo>
                    <a:pt x="1418783" y="59690"/>
                  </a:lnTo>
                  <a:lnTo>
                    <a:pt x="1418783" y="1815941"/>
                  </a:lnTo>
                  <a:close/>
                </a:path>
              </a:pathLst>
            </a:custGeom>
            <a:solidFill>
              <a:srgbClr val="E0AC28"/>
            </a:solidFill>
          </p:spPr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0D9E7140-4D08-A375-E905-4BD8711EE22D}"/>
              </a:ext>
            </a:extLst>
          </p:cNvPr>
          <p:cNvSpPr/>
          <p:nvPr/>
        </p:nvSpPr>
        <p:spPr>
          <a:xfrm>
            <a:off x="179448" y="4833204"/>
            <a:ext cx="4320000" cy="4320000"/>
          </a:xfrm>
          <a:prstGeom prst="ellipse">
            <a:avLst/>
          </a:prstGeom>
          <a:noFill/>
          <a:ln w="190500" cap="flat" cmpd="sng" algn="ctr">
            <a:solidFill>
              <a:srgbClr val="E0AC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6A1670-DBDD-42A0-1239-48DEB3EA0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49" y="874410"/>
            <a:ext cx="7419204" cy="4040490"/>
          </a:xfrm>
          <a:prstGeom prst="rect">
            <a:avLst/>
          </a:prstGeom>
          <a:noFill/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28D5DEA-FF94-8947-3F58-8A8A655B426C}"/>
              </a:ext>
            </a:extLst>
          </p:cNvPr>
          <p:cNvSpPr/>
          <p:nvPr/>
        </p:nvSpPr>
        <p:spPr>
          <a:xfrm>
            <a:off x="4890681" y="5984729"/>
            <a:ext cx="9202952" cy="3019562"/>
          </a:xfrm>
          <a:prstGeom prst="roundRect">
            <a:avLst/>
          </a:prstGeom>
          <a:solidFill>
            <a:schemeClr val="tx2"/>
          </a:solidFill>
          <a:ln>
            <a:solidFill>
              <a:srgbClr val="E0A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AVVISO 4 LAVORO E INCLUSIONE</a:t>
            </a:r>
            <a:endParaRPr lang="it-IT" sz="40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FUTURO PROSSIMO: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SERVIZI LAVORO scarl + COOB</a:t>
            </a:r>
            <a:endParaRPr lang="it-IT" sz="18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620</Words>
  <Application>Microsoft Office PowerPoint</Application>
  <PresentationFormat>Personalizzato</PresentationFormat>
  <Paragraphs>92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Libre Franklin Bold Bold</vt:lpstr>
      <vt:lpstr>Calibri</vt:lpstr>
      <vt:lpstr>Libre Franklin Light</vt:lpstr>
      <vt:lpstr>Libre Franklin Light Bold</vt:lpstr>
      <vt:lpstr>Arial</vt:lpstr>
      <vt:lpstr>Libre Franklin Bold Italics</vt:lpstr>
      <vt:lpstr>Libre Franklin Bold</vt:lpstr>
      <vt:lpstr>Libre Franklin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politiche attive per il lavoro in Toscana</dc:title>
  <dc:creator>Utente</dc:creator>
  <cp:lastModifiedBy>Stefano Pucci</cp:lastModifiedBy>
  <cp:revision>35</cp:revision>
  <dcterms:created xsi:type="dcterms:W3CDTF">2006-08-16T00:00:00Z</dcterms:created>
  <dcterms:modified xsi:type="dcterms:W3CDTF">2023-03-08T11:20:57Z</dcterms:modified>
  <dc:identifier>DAE_pSH4988</dc:identifier>
</cp:coreProperties>
</file>