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6858000" cx="12192000"/>
  <p:notesSz cx="6858000" cy="9144000"/>
  <p:embeddedFontLst>
    <p:embeddedFont>
      <p:font typeface="Poppins"/>
      <p:regular r:id="rId17"/>
      <p:bold r:id="rId18"/>
      <p:italic r:id="rId19"/>
      <p:boldItalic r:id="rId20"/>
    </p:embeddedFont>
    <p:embeddedFont>
      <p:font typeface="Montserrat"/>
      <p:regular r:id="rId21"/>
      <p:bold r:id="rId22"/>
      <p:italic r:id="rId23"/>
      <p:boldItalic r:id="rId24"/>
    </p:embeddedFont>
    <p:embeddedFont>
      <p:font typeface="Lato"/>
      <p:regular r:id="rId25"/>
      <p:bold r:id="rId26"/>
      <p:italic r:id="rId27"/>
      <p:boldItalic r:id="rId28"/>
    </p:embeddedFont>
    <p:embeddedFont>
      <p:font typeface="Lato Light"/>
      <p:regular r:id="rId29"/>
      <p:bold r:id="rId30"/>
      <p:italic r:id="rId31"/>
      <p:boldItalic r:id="rId32"/>
    </p:embeddedFont>
    <p:embeddedFont>
      <p:font typeface="Titillium Web"/>
      <p:regular r:id="rId33"/>
      <p:bold r:id="rId34"/>
      <p:italic r:id="rId35"/>
      <p:boldItalic r:id="rId36"/>
    </p:embeddedFont>
    <p:embeddedFont>
      <p:font typeface="Poppins Medium"/>
      <p:regular r:id="rId37"/>
      <p:bold r:id="rId38"/>
      <p:italic r:id="rId39"/>
      <p:boldItalic r:id="rId40"/>
    </p:embeddedFont>
    <p:embeddedFont>
      <p:font typeface="Lato Black"/>
      <p:bold r:id="rId41"/>
      <p:boldItalic r:id="rId42"/>
    </p:embeddedFont>
    <p:embeddedFont>
      <p:font typeface="Quattrocento Sans"/>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064">
          <p15:clr>
            <a:srgbClr val="A4A3A4"/>
          </p15:clr>
        </p15:guide>
        <p15:guide id="2" pos="3840">
          <p15:clr>
            <a:srgbClr val="A4A3A4"/>
          </p15:clr>
        </p15:guide>
        <p15:guide id="3" pos="456">
          <p15:clr>
            <a:srgbClr val="A4A3A4"/>
          </p15:clr>
        </p15:guide>
        <p15:guide id="4" pos="7200">
          <p15:clr>
            <a:srgbClr val="A4A3A4"/>
          </p15:clr>
        </p15:guide>
      </p15:sldGuideLst>
    </p:ext>
    <p:ext uri="http://customooxmlschemas.google.com/">
      <go:slidesCustomData xmlns:go="http://customooxmlschemas.google.com/" r:id="rId47" roundtripDataSignature="AMtx7miCvRhrK6C3VUoWiQN27o9Ol/oq3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1DEBBDE-582E-4992-B1CC-A7693788447B}">
  <a:tblStyle styleId="{61DEBBDE-582E-4992-B1CC-A7693788447B}"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064" orient="horz"/>
        <p:guide pos="3840"/>
        <p:guide pos="456"/>
        <p:guide pos="720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oppinsMedium-boldItalic.fntdata"/><Relationship Id="rId20" Type="http://schemas.openxmlformats.org/officeDocument/2006/relationships/font" Target="fonts/Poppins-boldItalic.fntdata"/><Relationship Id="rId42" Type="http://schemas.openxmlformats.org/officeDocument/2006/relationships/font" Target="fonts/LatoBlack-boldItalic.fntdata"/><Relationship Id="rId41" Type="http://schemas.openxmlformats.org/officeDocument/2006/relationships/font" Target="fonts/LatoBlack-bold.fntdata"/><Relationship Id="rId22" Type="http://schemas.openxmlformats.org/officeDocument/2006/relationships/font" Target="fonts/Montserrat-bold.fntdata"/><Relationship Id="rId44" Type="http://schemas.openxmlformats.org/officeDocument/2006/relationships/font" Target="fonts/QuattrocentoSans-bold.fntdata"/><Relationship Id="rId21" Type="http://schemas.openxmlformats.org/officeDocument/2006/relationships/font" Target="fonts/Montserrat-regular.fntdata"/><Relationship Id="rId43" Type="http://schemas.openxmlformats.org/officeDocument/2006/relationships/font" Target="fonts/QuattrocentoSans-regular.fntdata"/><Relationship Id="rId24" Type="http://schemas.openxmlformats.org/officeDocument/2006/relationships/font" Target="fonts/Montserrat-boldItalic.fntdata"/><Relationship Id="rId46" Type="http://schemas.openxmlformats.org/officeDocument/2006/relationships/font" Target="fonts/QuattrocentoSans-boldItalic.fntdata"/><Relationship Id="rId23" Type="http://schemas.openxmlformats.org/officeDocument/2006/relationships/font" Target="fonts/Montserrat-italic.fntdata"/><Relationship Id="rId45" Type="http://schemas.openxmlformats.org/officeDocument/2006/relationships/font" Target="fonts/QuattrocentoSans-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Lato-bold.fntdata"/><Relationship Id="rId25" Type="http://schemas.openxmlformats.org/officeDocument/2006/relationships/font" Target="fonts/Lato-regular.fntdata"/><Relationship Id="rId47" Type="http://customschemas.google.com/relationships/presentationmetadata" Target="metadata"/><Relationship Id="rId28" Type="http://schemas.openxmlformats.org/officeDocument/2006/relationships/font" Target="fonts/Lato-boldItalic.fntdata"/><Relationship Id="rId27" Type="http://schemas.openxmlformats.org/officeDocument/2006/relationships/font" Target="fonts/Lato-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LatoLight-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atoLight-italic.fntdata"/><Relationship Id="rId30" Type="http://schemas.openxmlformats.org/officeDocument/2006/relationships/font" Target="fonts/LatoLight-bold.fntdata"/><Relationship Id="rId11" Type="http://schemas.openxmlformats.org/officeDocument/2006/relationships/slide" Target="slides/slide5.xml"/><Relationship Id="rId33" Type="http://schemas.openxmlformats.org/officeDocument/2006/relationships/font" Target="fonts/TitilliumWeb-regular.fntdata"/><Relationship Id="rId10" Type="http://schemas.openxmlformats.org/officeDocument/2006/relationships/slide" Target="slides/slide4.xml"/><Relationship Id="rId32" Type="http://schemas.openxmlformats.org/officeDocument/2006/relationships/font" Target="fonts/LatoLight-boldItalic.fntdata"/><Relationship Id="rId13" Type="http://schemas.openxmlformats.org/officeDocument/2006/relationships/slide" Target="slides/slide7.xml"/><Relationship Id="rId35" Type="http://schemas.openxmlformats.org/officeDocument/2006/relationships/font" Target="fonts/TitilliumWeb-italic.fntdata"/><Relationship Id="rId12" Type="http://schemas.openxmlformats.org/officeDocument/2006/relationships/slide" Target="slides/slide6.xml"/><Relationship Id="rId34" Type="http://schemas.openxmlformats.org/officeDocument/2006/relationships/font" Target="fonts/TitilliumWeb-bold.fntdata"/><Relationship Id="rId15" Type="http://schemas.openxmlformats.org/officeDocument/2006/relationships/slide" Target="slides/slide9.xml"/><Relationship Id="rId37" Type="http://schemas.openxmlformats.org/officeDocument/2006/relationships/font" Target="fonts/PoppinsMedium-regular.fntdata"/><Relationship Id="rId14" Type="http://schemas.openxmlformats.org/officeDocument/2006/relationships/slide" Target="slides/slide8.xml"/><Relationship Id="rId36" Type="http://schemas.openxmlformats.org/officeDocument/2006/relationships/font" Target="fonts/TitilliumWeb-boldItalic.fntdata"/><Relationship Id="rId17" Type="http://schemas.openxmlformats.org/officeDocument/2006/relationships/font" Target="fonts/Poppins-regular.fntdata"/><Relationship Id="rId39" Type="http://schemas.openxmlformats.org/officeDocument/2006/relationships/font" Target="fonts/PoppinsMedium-italic.fntdata"/><Relationship Id="rId16" Type="http://schemas.openxmlformats.org/officeDocument/2006/relationships/slide" Target="slides/slide10.xml"/><Relationship Id="rId38" Type="http://schemas.openxmlformats.org/officeDocument/2006/relationships/font" Target="fonts/PoppinsMedium-bold.fntdata"/><Relationship Id="rId19" Type="http://schemas.openxmlformats.org/officeDocument/2006/relationships/font" Target="fonts/Poppins-italic.fntdata"/><Relationship Id="rId18" Type="http://schemas.openxmlformats.org/officeDocument/2006/relationships/font" Target="fonts/Poppins-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89" name="Google Shape;8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49" name="Google Shape;34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93000"/>
              </a:lnSpc>
              <a:spcBef>
                <a:spcPts val="0"/>
              </a:spcBef>
              <a:spcAft>
                <a:spcPts val="0"/>
              </a:spcAft>
              <a:buNone/>
            </a:pPr>
            <a:fld id="{00000000-1234-1234-1234-123412341234}" type="slidenum">
              <a:rPr lang="en-US"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
        <p:nvSpPr>
          <p:cNvPr id="124" name="Google Shape;124;p3:notes"/>
          <p:cNvSpPr/>
          <p:nvPr>
            <p:ph idx="2" type="sldImg"/>
          </p:nvPr>
        </p:nvSpPr>
        <p:spPr>
          <a:xfrm>
            <a:off x="533400" y="763588"/>
            <a:ext cx="6705600"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25" name="Google Shape;125;p3:notes"/>
          <p:cNvSpPr txBox="1"/>
          <p:nvPr>
            <p:ph idx="1" type="body"/>
          </p:nvPr>
        </p:nvSpPr>
        <p:spPr>
          <a:xfrm>
            <a:off x="777875" y="4776788"/>
            <a:ext cx="6218238" cy="452596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93000"/>
              </a:lnSpc>
              <a:spcBef>
                <a:spcPts val="0"/>
              </a:spcBef>
              <a:spcAft>
                <a:spcPts val="0"/>
              </a:spcAft>
              <a:buNone/>
            </a:pPr>
            <a:fld id="{00000000-1234-1234-1234-123412341234}" type="slidenum">
              <a:rPr lang="en-US"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
        <p:nvSpPr>
          <p:cNvPr id="240" name="Google Shape;240;p4:notes"/>
          <p:cNvSpPr/>
          <p:nvPr>
            <p:ph idx="2" type="sldImg"/>
          </p:nvPr>
        </p:nvSpPr>
        <p:spPr>
          <a:xfrm>
            <a:off x="533400" y="763588"/>
            <a:ext cx="6705600"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41" name="Google Shape;241;p4:notes"/>
          <p:cNvSpPr txBox="1"/>
          <p:nvPr>
            <p:ph idx="1" type="body"/>
          </p:nvPr>
        </p:nvSpPr>
        <p:spPr>
          <a:xfrm>
            <a:off x="777875" y="4776788"/>
            <a:ext cx="6218238" cy="452596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26" name="Google Shape;32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15" name="Shape 15"/>
        <p:cNvGrpSpPr/>
        <p:nvPr/>
      </p:nvGrpSpPr>
      <p:grpSpPr>
        <a:xfrm>
          <a:off x="0" y="0"/>
          <a:ext cx="0" cy="0"/>
          <a:chOff x="0" y="0"/>
          <a:chExt cx="0" cy="0"/>
        </a:xfrm>
      </p:grpSpPr>
      <p:sp>
        <p:nvSpPr>
          <p:cNvPr id="16" name="Google Shape;16;p12"/>
          <p:cNvSpPr txBox="1"/>
          <p:nvPr>
            <p:ph type="ctrTitle"/>
          </p:nvPr>
        </p:nvSpPr>
        <p:spPr>
          <a:xfrm>
            <a:off x="1524000" y="1122363"/>
            <a:ext cx="9144000" cy="2387600"/>
          </a:xfrm>
          <a:prstGeom prst="rect">
            <a:avLst/>
          </a:prstGeom>
          <a:noFill/>
          <a:ln>
            <a:noFill/>
          </a:ln>
        </p:spPr>
        <p:txBody>
          <a:bodyPr anchorCtr="0" anchor="b" bIns="0" lIns="0" spcFirstLastPara="1" rIns="0" wrap="square" tIns="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2"/>
          <p:cNvSpPr txBox="1"/>
          <p:nvPr>
            <p:ph idx="1" type="subTitle"/>
          </p:nvPr>
        </p:nvSpPr>
        <p:spPr>
          <a:xfrm>
            <a:off x="1524000" y="3602038"/>
            <a:ext cx="9144000" cy="1655762"/>
          </a:xfrm>
          <a:prstGeom prst="rect">
            <a:avLst/>
          </a:prstGeom>
          <a:noFill/>
          <a:ln>
            <a:noFill/>
          </a:ln>
        </p:spPr>
        <p:txBody>
          <a:bodyPr anchorCtr="0" anchor="t" bIns="0" lIns="0" spcFirstLastPara="1" rIns="0" wrap="square" tIns="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200" u="none" cap="none" strike="noStrike">
                <a:solidFill>
                  <a:srgbClr val="888888"/>
                </a:solidFill>
                <a:latin typeface="Calibri"/>
                <a:ea typeface="Calibri"/>
                <a:cs typeface="Calibri"/>
                <a:sym typeface="Calibri"/>
              </a:defRPr>
            </a:lvl1pPr>
            <a:lvl2pPr indent="0" lvl="1" marL="0" marR="0" algn="r">
              <a:spcBef>
                <a:spcPts val="0"/>
              </a:spcBef>
              <a:buNone/>
              <a:defRPr b="0" i="0" sz="1200" u="none" cap="none" strike="noStrike">
                <a:solidFill>
                  <a:srgbClr val="888888"/>
                </a:solidFill>
                <a:latin typeface="Calibri"/>
                <a:ea typeface="Calibri"/>
                <a:cs typeface="Calibri"/>
                <a:sym typeface="Calibri"/>
              </a:defRPr>
            </a:lvl2pPr>
            <a:lvl3pPr indent="0" lvl="2" marL="0" marR="0" algn="r">
              <a:spcBef>
                <a:spcPts val="0"/>
              </a:spcBef>
              <a:buNone/>
              <a:defRPr b="0" i="0" sz="1200" u="none" cap="none" strike="noStrike">
                <a:solidFill>
                  <a:srgbClr val="888888"/>
                </a:solidFill>
                <a:latin typeface="Calibri"/>
                <a:ea typeface="Calibri"/>
                <a:cs typeface="Calibri"/>
                <a:sym typeface="Calibri"/>
              </a:defRPr>
            </a:lvl3pPr>
            <a:lvl4pPr indent="0" lvl="3" marL="0" marR="0" algn="r">
              <a:spcBef>
                <a:spcPts val="0"/>
              </a:spcBef>
              <a:buNone/>
              <a:defRPr b="0" i="0" sz="1200" u="none" cap="none" strike="noStrike">
                <a:solidFill>
                  <a:srgbClr val="888888"/>
                </a:solidFill>
                <a:latin typeface="Calibri"/>
                <a:ea typeface="Calibri"/>
                <a:cs typeface="Calibri"/>
                <a:sym typeface="Calibri"/>
              </a:defRPr>
            </a:lvl4pPr>
            <a:lvl5pPr indent="0" lvl="4" marL="0" marR="0" algn="r">
              <a:spcBef>
                <a:spcPts val="0"/>
              </a:spcBef>
              <a:buNone/>
              <a:defRPr b="0" i="0" sz="1200" u="none" cap="none" strike="noStrike">
                <a:solidFill>
                  <a:srgbClr val="888888"/>
                </a:solidFill>
                <a:latin typeface="Calibri"/>
                <a:ea typeface="Calibri"/>
                <a:cs typeface="Calibri"/>
                <a:sym typeface="Calibri"/>
              </a:defRPr>
            </a:lvl5pPr>
            <a:lvl6pPr indent="0" lvl="5" marL="0" marR="0" algn="r">
              <a:spcBef>
                <a:spcPts val="0"/>
              </a:spcBef>
              <a:buNone/>
              <a:defRPr b="0" i="0" sz="1200" u="none" cap="none" strike="noStrike">
                <a:solidFill>
                  <a:srgbClr val="888888"/>
                </a:solidFill>
                <a:latin typeface="Calibri"/>
                <a:ea typeface="Calibri"/>
                <a:cs typeface="Calibri"/>
                <a:sym typeface="Calibri"/>
              </a:defRPr>
            </a:lvl6pPr>
            <a:lvl7pPr indent="0" lvl="6" marL="0" marR="0" algn="r">
              <a:spcBef>
                <a:spcPts val="0"/>
              </a:spcBef>
              <a:buNone/>
              <a:defRPr b="0" i="0" sz="1200" u="none" cap="none" strike="noStrike">
                <a:solidFill>
                  <a:srgbClr val="888888"/>
                </a:solidFill>
                <a:latin typeface="Calibri"/>
                <a:ea typeface="Calibri"/>
                <a:cs typeface="Calibri"/>
                <a:sym typeface="Calibri"/>
              </a:defRPr>
            </a:lvl7pPr>
            <a:lvl8pPr indent="0" lvl="7" marL="0" marR="0" algn="r">
              <a:spcBef>
                <a:spcPts val="0"/>
              </a:spcBef>
              <a:buNone/>
              <a:defRPr b="0" i="0" sz="1200" u="none" cap="none" strike="noStrike">
                <a:solidFill>
                  <a:srgbClr val="888888"/>
                </a:solidFill>
                <a:latin typeface="Calibri"/>
                <a:ea typeface="Calibri"/>
                <a:cs typeface="Calibri"/>
                <a:sym typeface="Calibri"/>
              </a:defRPr>
            </a:lvl8pPr>
            <a:lvl9pPr indent="0" lvl="8" marL="0" marR="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60" name="Shape 60"/>
        <p:cNvGrpSpPr/>
        <p:nvPr/>
      </p:nvGrpSpPr>
      <p:grpSpPr>
        <a:xfrm>
          <a:off x="0" y="0"/>
          <a:ext cx="0" cy="0"/>
          <a:chOff x="0" y="0"/>
          <a:chExt cx="0" cy="0"/>
        </a:xfrm>
      </p:grpSpPr>
      <p:sp>
        <p:nvSpPr>
          <p:cNvPr id="61" name="Google Shape;61;p21"/>
          <p:cNvSpPr txBox="1"/>
          <p:nvPr>
            <p:ph type="title"/>
          </p:nvPr>
        </p:nvSpPr>
        <p:spPr>
          <a:xfrm>
            <a:off x="839788" y="457200"/>
            <a:ext cx="3932237" cy="16002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21"/>
          <p:cNvSpPr txBox="1"/>
          <p:nvPr>
            <p:ph idx="1" type="body"/>
          </p:nvPr>
        </p:nvSpPr>
        <p:spPr>
          <a:xfrm>
            <a:off x="5183188" y="987425"/>
            <a:ext cx="6172200" cy="4873625"/>
          </a:xfrm>
          <a:prstGeom prst="rect">
            <a:avLst/>
          </a:prstGeom>
          <a:noFill/>
          <a:ln>
            <a:noFill/>
          </a:ln>
        </p:spPr>
        <p:txBody>
          <a:bodyPr anchorCtr="0" anchor="t" bIns="0" lIns="0" spcFirstLastPara="1" rIns="0" wrap="square" tIns="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3" name="Google Shape;63;p21"/>
          <p:cNvSpPr txBox="1"/>
          <p:nvPr>
            <p:ph idx="2" type="body"/>
          </p:nvPr>
        </p:nvSpPr>
        <p:spPr>
          <a:xfrm>
            <a:off x="839788" y="2057400"/>
            <a:ext cx="3932237" cy="3811588"/>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4" name="Google Shape;64;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67" name="Shape 67"/>
        <p:cNvGrpSpPr/>
        <p:nvPr/>
      </p:nvGrpSpPr>
      <p:grpSpPr>
        <a:xfrm>
          <a:off x="0" y="0"/>
          <a:ext cx="0" cy="0"/>
          <a:chOff x="0" y="0"/>
          <a:chExt cx="0" cy="0"/>
        </a:xfrm>
      </p:grpSpPr>
      <p:sp>
        <p:nvSpPr>
          <p:cNvPr id="68" name="Google Shape;68;p22"/>
          <p:cNvSpPr txBox="1"/>
          <p:nvPr>
            <p:ph type="title"/>
          </p:nvPr>
        </p:nvSpPr>
        <p:spPr>
          <a:xfrm>
            <a:off x="839788" y="457200"/>
            <a:ext cx="3932237" cy="16002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22"/>
          <p:cNvSpPr/>
          <p:nvPr>
            <p:ph idx="2" type="pic"/>
          </p:nvPr>
        </p:nvSpPr>
        <p:spPr>
          <a:xfrm>
            <a:off x="5183188" y="987425"/>
            <a:ext cx="6172200" cy="4873625"/>
          </a:xfrm>
          <a:prstGeom prst="rect">
            <a:avLst/>
          </a:prstGeom>
          <a:noFill/>
          <a:ln>
            <a:noFill/>
          </a:ln>
        </p:spPr>
      </p:sp>
      <p:sp>
        <p:nvSpPr>
          <p:cNvPr id="70" name="Google Shape;70;p22"/>
          <p:cNvSpPr txBox="1"/>
          <p:nvPr>
            <p:ph idx="1" type="body"/>
          </p:nvPr>
        </p:nvSpPr>
        <p:spPr>
          <a:xfrm>
            <a:off x="839788" y="2057400"/>
            <a:ext cx="3932237" cy="3811588"/>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1" name="Google Shape;7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74" name="Shape 74"/>
        <p:cNvGrpSpPr/>
        <p:nvPr/>
      </p:nvGrpSpPr>
      <p:grpSpPr>
        <a:xfrm>
          <a:off x="0" y="0"/>
          <a:ext cx="0" cy="0"/>
          <a:chOff x="0" y="0"/>
          <a:chExt cx="0" cy="0"/>
        </a:xfrm>
      </p:grpSpPr>
      <p:sp>
        <p:nvSpPr>
          <p:cNvPr id="75" name="Google Shape;75;p23"/>
          <p:cNvSpPr txBox="1"/>
          <p:nvPr>
            <p:ph type="title"/>
          </p:nvPr>
        </p:nvSpPr>
        <p:spPr>
          <a:xfrm>
            <a:off x="838200" y="365125"/>
            <a:ext cx="10515600" cy="1325563"/>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3"/>
          <p:cNvSpPr txBox="1"/>
          <p:nvPr>
            <p:ph idx="1" type="body"/>
          </p:nvPr>
        </p:nvSpPr>
        <p:spPr>
          <a:xfrm rot="5400000">
            <a:off x="3920331" y="-1256506"/>
            <a:ext cx="4351338" cy="105156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verticale e testo" type="vertTitleAndTx">
  <p:cSld name="VERTICAL_TITLE_AND_VERTICAL_TEXT">
    <p:spTree>
      <p:nvGrpSpPr>
        <p:cNvPr id="80" name="Shape 80"/>
        <p:cNvGrpSpPr/>
        <p:nvPr/>
      </p:nvGrpSpPr>
      <p:grpSpPr>
        <a:xfrm>
          <a:off x="0" y="0"/>
          <a:ext cx="0" cy="0"/>
          <a:chOff x="0" y="0"/>
          <a:chExt cx="0" cy="0"/>
        </a:xfrm>
      </p:grpSpPr>
      <p:sp>
        <p:nvSpPr>
          <p:cNvPr id="81" name="Google Shape;81;p24"/>
          <p:cNvSpPr txBox="1"/>
          <p:nvPr>
            <p:ph type="title"/>
          </p:nvPr>
        </p:nvSpPr>
        <p:spPr>
          <a:xfrm rot="5400000">
            <a:off x="7133431" y="1956594"/>
            <a:ext cx="5811838" cy="2628900"/>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24"/>
          <p:cNvSpPr txBox="1"/>
          <p:nvPr>
            <p:ph idx="1" type="body"/>
          </p:nvPr>
        </p:nvSpPr>
        <p:spPr>
          <a:xfrm rot="5400000">
            <a:off x="1799431" y="-596106"/>
            <a:ext cx="5811838" cy="77343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1" name="Shape 2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ster">
  <p:cSld name="Master">
    <p:spTree>
      <p:nvGrpSpPr>
        <p:cNvPr id="22" name="Shape 2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23" name="Shape 23"/>
        <p:cNvGrpSpPr/>
        <p:nvPr/>
      </p:nvGrpSpPr>
      <p:grpSpPr>
        <a:xfrm>
          <a:off x="0" y="0"/>
          <a:ext cx="0" cy="0"/>
          <a:chOff x="0" y="0"/>
          <a:chExt cx="0" cy="0"/>
        </a:xfrm>
      </p:grpSpPr>
      <p:sp>
        <p:nvSpPr>
          <p:cNvPr id="24" name="Google Shape;24;p15"/>
          <p:cNvSpPr txBox="1"/>
          <p:nvPr>
            <p:ph type="title"/>
          </p:nvPr>
        </p:nvSpPr>
        <p:spPr>
          <a:xfrm>
            <a:off x="838200" y="365125"/>
            <a:ext cx="10515600" cy="1325563"/>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28" name="Shape 28"/>
        <p:cNvGrpSpPr/>
        <p:nvPr/>
      </p:nvGrpSpPr>
      <p:grpSpPr>
        <a:xfrm>
          <a:off x="0" y="0"/>
          <a:ext cx="0" cy="0"/>
          <a:chOff x="0" y="0"/>
          <a:chExt cx="0" cy="0"/>
        </a:xfrm>
      </p:grpSpPr>
      <p:sp>
        <p:nvSpPr>
          <p:cNvPr id="29" name="Google Shape;29;p16"/>
          <p:cNvSpPr txBox="1"/>
          <p:nvPr>
            <p:ph type="title"/>
          </p:nvPr>
        </p:nvSpPr>
        <p:spPr>
          <a:xfrm>
            <a:off x="838200" y="365125"/>
            <a:ext cx="10515600" cy="1325563"/>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16"/>
          <p:cNvSpPr txBox="1"/>
          <p:nvPr>
            <p:ph idx="1" type="body"/>
          </p:nvPr>
        </p:nvSpPr>
        <p:spPr>
          <a:xfrm>
            <a:off x="838200" y="1825625"/>
            <a:ext cx="10515600" cy="4351338"/>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34" name="Shape 34"/>
        <p:cNvGrpSpPr/>
        <p:nvPr/>
      </p:nvGrpSpPr>
      <p:grpSpPr>
        <a:xfrm>
          <a:off x="0" y="0"/>
          <a:ext cx="0" cy="0"/>
          <a:chOff x="0" y="0"/>
          <a:chExt cx="0" cy="0"/>
        </a:xfrm>
      </p:grpSpPr>
      <p:sp>
        <p:nvSpPr>
          <p:cNvPr id="35" name="Google Shape;35;p17"/>
          <p:cNvSpPr txBox="1"/>
          <p:nvPr>
            <p:ph type="title"/>
          </p:nvPr>
        </p:nvSpPr>
        <p:spPr>
          <a:xfrm>
            <a:off x="831850" y="1709738"/>
            <a:ext cx="10515600" cy="2852737"/>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17"/>
          <p:cNvSpPr txBox="1"/>
          <p:nvPr>
            <p:ph idx="1" type="body"/>
          </p:nvPr>
        </p:nvSpPr>
        <p:spPr>
          <a:xfrm>
            <a:off x="831850" y="4589463"/>
            <a:ext cx="10515600" cy="1500187"/>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40" name="Shape 40"/>
        <p:cNvGrpSpPr/>
        <p:nvPr/>
      </p:nvGrpSpPr>
      <p:grpSpPr>
        <a:xfrm>
          <a:off x="0" y="0"/>
          <a:ext cx="0" cy="0"/>
          <a:chOff x="0" y="0"/>
          <a:chExt cx="0" cy="0"/>
        </a:xfrm>
      </p:grpSpPr>
      <p:sp>
        <p:nvSpPr>
          <p:cNvPr id="41" name="Google Shape;41;p18"/>
          <p:cNvSpPr txBox="1"/>
          <p:nvPr>
            <p:ph type="title"/>
          </p:nvPr>
        </p:nvSpPr>
        <p:spPr>
          <a:xfrm>
            <a:off x="838200" y="365125"/>
            <a:ext cx="10515600" cy="1325563"/>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8"/>
          <p:cNvSpPr txBox="1"/>
          <p:nvPr>
            <p:ph idx="1" type="body"/>
          </p:nvPr>
        </p:nvSpPr>
        <p:spPr>
          <a:xfrm>
            <a:off x="838200" y="1825625"/>
            <a:ext cx="5181600" cy="4351338"/>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18"/>
          <p:cNvSpPr txBox="1"/>
          <p:nvPr>
            <p:ph idx="2" type="body"/>
          </p:nvPr>
        </p:nvSpPr>
        <p:spPr>
          <a:xfrm>
            <a:off x="6172200" y="1825625"/>
            <a:ext cx="5181600" cy="4351338"/>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47" name="Shape 47"/>
        <p:cNvGrpSpPr/>
        <p:nvPr/>
      </p:nvGrpSpPr>
      <p:grpSpPr>
        <a:xfrm>
          <a:off x="0" y="0"/>
          <a:ext cx="0" cy="0"/>
          <a:chOff x="0" y="0"/>
          <a:chExt cx="0" cy="0"/>
        </a:xfrm>
      </p:grpSpPr>
      <p:sp>
        <p:nvSpPr>
          <p:cNvPr id="48" name="Google Shape;48;p19"/>
          <p:cNvSpPr txBox="1"/>
          <p:nvPr>
            <p:ph type="title"/>
          </p:nvPr>
        </p:nvSpPr>
        <p:spPr>
          <a:xfrm>
            <a:off x="839788" y="365125"/>
            <a:ext cx="10515600" cy="1325563"/>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19"/>
          <p:cNvSpPr txBox="1"/>
          <p:nvPr>
            <p:ph idx="1" type="body"/>
          </p:nvPr>
        </p:nvSpPr>
        <p:spPr>
          <a:xfrm>
            <a:off x="839788" y="1681163"/>
            <a:ext cx="5157787" cy="823912"/>
          </a:xfrm>
          <a:prstGeom prst="rect">
            <a:avLst/>
          </a:prstGeom>
          <a:noFill/>
          <a:ln>
            <a:noFill/>
          </a:ln>
        </p:spPr>
        <p:txBody>
          <a:bodyPr anchorCtr="0" anchor="b" bIns="0" lIns="0" spcFirstLastPara="1" rIns="0" wrap="square" tIns="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19"/>
          <p:cNvSpPr txBox="1"/>
          <p:nvPr>
            <p:ph idx="2" type="body"/>
          </p:nvPr>
        </p:nvSpPr>
        <p:spPr>
          <a:xfrm>
            <a:off x="839788" y="2505075"/>
            <a:ext cx="5157787" cy="3684588"/>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19"/>
          <p:cNvSpPr txBox="1"/>
          <p:nvPr>
            <p:ph idx="3" type="body"/>
          </p:nvPr>
        </p:nvSpPr>
        <p:spPr>
          <a:xfrm>
            <a:off x="6172200" y="1681163"/>
            <a:ext cx="5183188" cy="823912"/>
          </a:xfrm>
          <a:prstGeom prst="rect">
            <a:avLst/>
          </a:prstGeom>
          <a:noFill/>
          <a:ln>
            <a:noFill/>
          </a:ln>
        </p:spPr>
        <p:txBody>
          <a:bodyPr anchorCtr="0" anchor="b" bIns="0" lIns="0" spcFirstLastPara="1" rIns="0" wrap="square" tIns="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19"/>
          <p:cNvSpPr txBox="1"/>
          <p:nvPr>
            <p:ph idx="4" type="body"/>
          </p:nvPr>
        </p:nvSpPr>
        <p:spPr>
          <a:xfrm>
            <a:off x="6172200" y="2505075"/>
            <a:ext cx="5183188" cy="3684588"/>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o" type="blank">
  <p:cSld name="BLANK">
    <p:spTree>
      <p:nvGrpSpPr>
        <p:cNvPr id="56" name="Shape 56"/>
        <p:cNvGrpSpPr/>
        <p:nvPr/>
      </p:nvGrpSpPr>
      <p:grpSpPr>
        <a:xfrm>
          <a:off x="0" y="0"/>
          <a:ext cx="0" cy="0"/>
          <a:chOff x="0" y="0"/>
          <a:chExt cx="0" cy="0"/>
        </a:xfrm>
      </p:grpSpPr>
      <p:sp>
        <p:nvSpPr>
          <p:cNvPr id="57" name="Google Shape;57;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
          <p:cNvSpPr txBox="1"/>
          <p:nvPr>
            <p:ph type="title"/>
          </p:nvPr>
        </p:nvSpPr>
        <p:spPr>
          <a:xfrm>
            <a:off x="838200" y="365125"/>
            <a:ext cx="10515600" cy="1325563"/>
          </a:xfrm>
          <a:prstGeom prst="rect">
            <a:avLst/>
          </a:prstGeom>
          <a:noFill/>
          <a:ln>
            <a:noFill/>
          </a:ln>
        </p:spPr>
        <p:txBody>
          <a:bodyPr anchorCtr="0" anchor="ctr"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1"/>
          <p:cNvSpPr txBox="1"/>
          <p:nvPr>
            <p:ph idx="1" type="body"/>
          </p:nvPr>
        </p:nvSpPr>
        <p:spPr>
          <a:xfrm>
            <a:off x="838200" y="1825625"/>
            <a:ext cx="10515600" cy="4351338"/>
          </a:xfrm>
          <a:prstGeom prst="rect">
            <a:avLst/>
          </a:prstGeom>
          <a:noFill/>
          <a:ln>
            <a:noFill/>
          </a:ln>
        </p:spPr>
        <p:txBody>
          <a:bodyPr anchorCtr="0" anchor="t" bIns="0" lIns="0" spcFirstLastPara="1" rIns="0" wrap="square" tIns="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24slides.com/?utm_campaign=mp&amp;utm_medium=ppt&amp;utm_source=pptlink&amp;utm_content=&amp;utm_term=" TargetMode="External"/><Relationship Id="rId4" Type="http://schemas.openxmlformats.org/officeDocument/2006/relationships/image" Target="../media/image10.png"/><Relationship Id="rId5"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1.png"/><Relationship Id="rId7"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hyperlink" Target="https://www.gazzettaufficiale.it/eli/id/2022/04/30/22G00049/s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grpSp>
        <p:nvGrpSpPr>
          <p:cNvPr id="91" name="Google Shape;91;p1"/>
          <p:cNvGrpSpPr/>
          <p:nvPr/>
        </p:nvGrpSpPr>
        <p:grpSpPr>
          <a:xfrm>
            <a:off x="804883" y="679548"/>
            <a:ext cx="313090" cy="346590"/>
            <a:chOff x="-2198688" y="-1935162"/>
            <a:chExt cx="1157288" cy="1281111"/>
          </a:xfrm>
        </p:grpSpPr>
        <p:sp>
          <p:nvSpPr>
            <p:cNvPr id="92" name="Google Shape;92;p1">
              <a:hlinkClick r:id="rId3"/>
            </p:cNvPr>
            <p:cNvSpPr/>
            <p:nvPr/>
          </p:nvSpPr>
          <p:spPr>
            <a:xfrm>
              <a:off x="-1836738" y="-1697038"/>
              <a:ext cx="795338" cy="1042987"/>
            </a:xfrm>
            <a:custGeom>
              <a:rect b="b" l="l" r="r" t="t"/>
              <a:pathLst>
                <a:path extrusionOk="0" h="673" w="512">
                  <a:moveTo>
                    <a:pt x="76" y="419"/>
                  </a:moveTo>
                  <a:cubicBezTo>
                    <a:pt x="76" y="418"/>
                    <a:pt x="77" y="415"/>
                    <a:pt x="79" y="412"/>
                  </a:cubicBezTo>
                  <a:cubicBezTo>
                    <a:pt x="287" y="115"/>
                    <a:pt x="287" y="115"/>
                    <a:pt x="287" y="115"/>
                  </a:cubicBezTo>
                  <a:cubicBezTo>
                    <a:pt x="289" y="112"/>
                    <a:pt x="291" y="110"/>
                    <a:pt x="294" y="110"/>
                  </a:cubicBezTo>
                  <a:cubicBezTo>
                    <a:pt x="295" y="110"/>
                    <a:pt x="295" y="110"/>
                    <a:pt x="295" y="110"/>
                  </a:cubicBezTo>
                  <a:cubicBezTo>
                    <a:pt x="298" y="110"/>
                    <a:pt x="299" y="111"/>
                    <a:pt x="299" y="115"/>
                  </a:cubicBezTo>
                  <a:cubicBezTo>
                    <a:pt x="299" y="425"/>
                    <a:pt x="299" y="425"/>
                    <a:pt x="299" y="425"/>
                  </a:cubicBezTo>
                  <a:cubicBezTo>
                    <a:pt x="83" y="425"/>
                    <a:pt x="83" y="425"/>
                    <a:pt x="83" y="425"/>
                  </a:cubicBezTo>
                  <a:cubicBezTo>
                    <a:pt x="79" y="425"/>
                    <a:pt x="76" y="423"/>
                    <a:pt x="76" y="419"/>
                  </a:cubicBezTo>
                  <a:moveTo>
                    <a:pt x="304" y="0"/>
                  </a:moveTo>
                  <a:cubicBezTo>
                    <a:pt x="289" y="0"/>
                    <a:pt x="282" y="7"/>
                    <a:pt x="278" y="14"/>
                  </a:cubicBezTo>
                  <a:cubicBezTo>
                    <a:pt x="11" y="390"/>
                    <a:pt x="11" y="390"/>
                    <a:pt x="11" y="390"/>
                  </a:cubicBezTo>
                  <a:cubicBezTo>
                    <a:pt x="3" y="401"/>
                    <a:pt x="0" y="412"/>
                    <a:pt x="0" y="424"/>
                  </a:cubicBezTo>
                  <a:cubicBezTo>
                    <a:pt x="0" y="458"/>
                    <a:pt x="0" y="458"/>
                    <a:pt x="0" y="458"/>
                  </a:cubicBezTo>
                  <a:cubicBezTo>
                    <a:pt x="0" y="485"/>
                    <a:pt x="10" y="494"/>
                    <a:pt x="37" y="494"/>
                  </a:cubicBezTo>
                  <a:cubicBezTo>
                    <a:pt x="298" y="494"/>
                    <a:pt x="298" y="494"/>
                    <a:pt x="298" y="494"/>
                  </a:cubicBezTo>
                  <a:cubicBezTo>
                    <a:pt x="298" y="655"/>
                    <a:pt x="298" y="655"/>
                    <a:pt x="298" y="655"/>
                  </a:cubicBezTo>
                  <a:cubicBezTo>
                    <a:pt x="298" y="665"/>
                    <a:pt x="303" y="673"/>
                    <a:pt x="313" y="673"/>
                  </a:cubicBezTo>
                  <a:cubicBezTo>
                    <a:pt x="365" y="673"/>
                    <a:pt x="365" y="673"/>
                    <a:pt x="365" y="673"/>
                  </a:cubicBezTo>
                  <a:cubicBezTo>
                    <a:pt x="375" y="673"/>
                    <a:pt x="381" y="664"/>
                    <a:pt x="381" y="655"/>
                  </a:cubicBezTo>
                  <a:cubicBezTo>
                    <a:pt x="381" y="494"/>
                    <a:pt x="381" y="494"/>
                    <a:pt x="381" y="494"/>
                  </a:cubicBezTo>
                  <a:cubicBezTo>
                    <a:pt x="494" y="494"/>
                    <a:pt x="494" y="494"/>
                    <a:pt x="494" y="494"/>
                  </a:cubicBezTo>
                  <a:cubicBezTo>
                    <a:pt x="504" y="494"/>
                    <a:pt x="512" y="487"/>
                    <a:pt x="512" y="477"/>
                  </a:cubicBezTo>
                  <a:cubicBezTo>
                    <a:pt x="512" y="441"/>
                    <a:pt x="512" y="441"/>
                    <a:pt x="512" y="441"/>
                  </a:cubicBezTo>
                  <a:cubicBezTo>
                    <a:pt x="512" y="431"/>
                    <a:pt x="503" y="425"/>
                    <a:pt x="494" y="425"/>
                  </a:cubicBezTo>
                  <a:cubicBezTo>
                    <a:pt x="381" y="425"/>
                    <a:pt x="381" y="425"/>
                    <a:pt x="381" y="425"/>
                  </a:cubicBezTo>
                  <a:cubicBezTo>
                    <a:pt x="381" y="20"/>
                    <a:pt x="381" y="20"/>
                    <a:pt x="381" y="20"/>
                  </a:cubicBezTo>
                  <a:cubicBezTo>
                    <a:pt x="381" y="6"/>
                    <a:pt x="372" y="0"/>
                    <a:pt x="357" y="0"/>
                  </a:cubicBezTo>
                  <a:lnTo>
                    <a:pt x="304"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93" name="Google Shape;93;p1"/>
            <p:cNvSpPr/>
            <p:nvPr/>
          </p:nvSpPr>
          <p:spPr>
            <a:xfrm>
              <a:off x="-2198688" y="-1935162"/>
              <a:ext cx="642938" cy="1001712"/>
            </a:xfrm>
            <a:custGeom>
              <a:rect b="b" l="l" r="r" t="t"/>
              <a:pathLst>
                <a:path extrusionOk="0" h="647" w="414">
                  <a:moveTo>
                    <a:pt x="27" y="18"/>
                  </a:moveTo>
                  <a:cubicBezTo>
                    <a:pt x="18" y="19"/>
                    <a:pt x="9" y="25"/>
                    <a:pt x="9" y="33"/>
                  </a:cubicBezTo>
                  <a:cubicBezTo>
                    <a:pt x="9" y="63"/>
                    <a:pt x="9" y="63"/>
                    <a:pt x="9" y="63"/>
                  </a:cubicBezTo>
                  <a:cubicBezTo>
                    <a:pt x="9" y="73"/>
                    <a:pt x="15" y="79"/>
                    <a:pt x="24" y="79"/>
                  </a:cubicBezTo>
                  <a:cubicBezTo>
                    <a:pt x="28" y="79"/>
                    <a:pt x="28" y="79"/>
                    <a:pt x="28" y="79"/>
                  </a:cubicBezTo>
                  <a:cubicBezTo>
                    <a:pt x="80" y="72"/>
                    <a:pt x="144" y="66"/>
                    <a:pt x="192" y="66"/>
                  </a:cubicBezTo>
                  <a:cubicBezTo>
                    <a:pt x="293" y="66"/>
                    <a:pt x="332" y="93"/>
                    <a:pt x="332" y="155"/>
                  </a:cubicBezTo>
                  <a:cubicBezTo>
                    <a:pt x="332" y="207"/>
                    <a:pt x="313" y="227"/>
                    <a:pt x="236" y="275"/>
                  </a:cubicBezTo>
                  <a:cubicBezTo>
                    <a:pt x="142" y="334"/>
                    <a:pt x="142" y="334"/>
                    <a:pt x="142" y="334"/>
                  </a:cubicBezTo>
                  <a:cubicBezTo>
                    <a:pt x="41" y="397"/>
                    <a:pt x="0" y="471"/>
                    <a:pt x="0" y="561"/>
                  </a:cubicBezTo>
                  <a:cubicBezTo>
                    <a:pt x="0" y="631"/>
                    <a:pt x="0" y="631"/>
                    <a:pt x="0" y="631"/>
                  </a:cubicBezTo>
                  <a:cubicBezTo>
                    <a:pt x="0" y="640"/>
                    <a:pt x="8" y="647"/>
                    <a:pt x="19" y="647"/>
                  </a:cubicBezTo>
                  <a:cubicBezTo>
                    <a:pt x="387" y="647"/>
                    <a:pt x="387" y="647"/>
                    <a:pt x="387" y="647"/>
                  </a:cubicBezTo>
                  <a:cubicBezTo>
                    <a:pt x="398" y="647"/>
                    <a:pt x="406" y="641"/>
                    <a:pt x="406" y="632"/>
                  </a:cubicBezTo>
                  <a:cubicBezTo>
                    <a:pt x="406" y="594"/>
                    <a:pt x="406" y="594"/>
                    <a:pt x="406" y="594"/>
                  </a:cubicBezTo>
                  <a:cubicBezTo>
                    <a:pt x="406" y="584"/>
                    <a:pt x="398" y="579"/>
                    <a:pt x="387" y="579"/>
                  </a:cubicBezTo>
                  <a:cubicBezTo>
                    <a:pt x="74" y="579"/>
                    <a:pt x="74" y="579"/>
                    <a:pt x="74" y="579"/>
                  </a:cubicBezTo>
                  <a:cubicBezTo>
                    <a:pt x="74" y="561"/>
                    <a:pt x="74" y="561"/>
                    <a:pt x="74" y="561"/>
                  </a:cubicBezTo>
                  <a:cubicBezTo>
                    <a:pt x="74" y="486"/>
                    <a:pt x="101" y="442"/>
                    <a:pt x="204" y="377"/>
                  </a:cubicBezTo>
                  <a:cubicBezTo>
                    <a:pt x="294" y="321"/>
                    <a:pt x="294" y="321"/>
                    <a:pt x="294" y="321"/>
                  </a:cubicBezTo>
                  <a:cubicBezTo>
                    <a:pt x="380" y="267"/>
                    <a:pt x="414" y="223"/>
                    <a:pt x="414" y="155"/>
                  </a:cubicBezTo>
                  <a:cubicBezTo>
                    <a:pt x="414" y="49"/>
                    <a:pt x="343" y="0"/>
                    <a:pt x="192" y="0"/>
                  </a:cubicBezTo>
                  <a:cubicBezTo>
                    <a:pt x="137" y="0"/>
                    <a:pt x="74" y="6"/>
                    <a:pt x="27" y="18"/>
                  </a:cubicBezTo>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4" name="Google Shape;94;p1"/>
          <p:cNvSpPr txBox="1"/>
          <p:nvPr/>
        </p:nvSpPr>
        <p:spPr>
          <a:xfrm>
            <a:off x="194539" y="3034959"/>
            <a:ext cx="6351189" cy="249299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5400" u="none" cap="none" strike="noStrike">
                <a:solidFill>
                  <a:srgbClr val="002060"/>
                </a:solidFill>
                <a:latin typeface="Quattrocento Sans"/>
                <a:ea typeface="Quattrocento Sans"/>
                <a:cs typeface="Quattrocento Sans"/>
                <a:sym typeface="Quattrocento Sans"/>
              </a:rPr>
              <a:t>Certificazione Parità di genere</a:t>
            </a:r>
            <a:endParaRPr/>
          </a:p>
          <a:p>
            <a:pPr indent="0" lvl="0" marL="0" marR="0" rtl="0" algn="l">
              <a:spcBef>
                <a:spcPts val="0"/>
              </a:spcBef>
              <a:spcAft>
                <a:spcPts val="0"/>
              </a:spcAft>
              <a:buNone/>
            </a:pPr>
            <a:r>
              <a:rPr b="1" i="0" lang="en-US" sz="5400" u="none" cap="none" strike="noStrike">
                <a:solidFill>
                  <a:srgbClr val="002060"/>
                </a:solidFill>
                <a:latin typeface="Quattrocento Sans"/>
                <a:ea typeface="Quattrocento Sans"/>
                <a:cs typeface="Quattrocento Sans"/>
                <a:sym typeface="Quattrocento Sans"/>
              </a:rPr>
              <a:t>UNI PDR 125:2022 </a:t>
            </a:r>
            <a:endParaRPr/>
          </a:p>
        </p:txBody>
      </p:sp>
      <p:grpSp>
        <p:nvGrpSpPr>
          <p:cNvPr id="95" name="Google Shape;95;p1"/>
          <p:cNvGrpSpPr/>
          <p:nvPr/>
        </p:nvGrpSpPr>
        <p:grpSpPr>
          <a:xfrm>
            <a:off x="2950669" y="-4116586"/>
            <a:ext cx="12607266" cy="14624732"/>
            <a:chOff x="2950669" y="-4116586"/>
            <a:chExt cx="12607266" cy="14624732"/>
          </a:xfrm>
        </p:grpSpPr>
        <p:sp>
          <p:nvSpPr>
            <p:cNvPr id="96" name="Google Shape;96;p1"/>
            <p:cNvSpPr/>
            <p:nvPr/>
          </p:nvSpPr>
          <p:spPr>
            <a:xfrm rot="9420272">
              <a:off x="4855953" y="-2246936"/>
              <a:ext cx="8673602" cy="11518530"/>
            </a:xfrm>
            <a:custGeom>
              <a:rect b="b" l="l" r="r" t="t"/>
              <a:pathLst>
                <a:path extrusionOk="0" h="3315" w="2492">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solidFill>
              <a:srgbClr val="FF00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97" name="Google Shape;97;p1"/>
            <p:cNvSpPr/>
            <p:nvPr/>
          </p:nvSpPr>
          <p:spPr>
            <a:xfrm rot="9420272">
              <a:off x="5048022" y="-2833465"/>
              <a:ext cx="8756895" cy="10755934"/>
            </a:xfrm>
            <a:custGeom>
              <a:rect b="b" l="l" r="r" t="t"/>
              <a:pathLst>
                <a:path extrusionOk="0" h="3095" w="2516">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98" name="Google Shape;98;p1"/>
            <p:cNvSpPr/>
            <p:nvPr/>
          </p:nvSpPr>
          <p:spPr>
            <a:xfrm rot="9420272">
              <a:off x="5218811" y="-1993836"/>
              <a:ext cx="7570428" cy="10122905"/>
            </a:xfrm>
            <a:custGeom>
              <a:rect b="b" l="l" r="r" t="t"/>
              <a:pathLst>
                <a:path extrusionOk="0" h="2913" w="2175">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99" name="Google Shape;99;p1"/>
          <p:cNvPicPr preferRelativeResize="0"/>
          <p:nvPr/>
        </p:nvPicPr>
        <p:blipFill rotWithShape="1">
          <a:blip r:embed="rId4">
            <a:alphaModFix/>
          </a:blip>
          <a:srcRect b="0" l="0" r="0" t="0"/>
          <a:stretch/>
        </p:blipFill>
        <p:spPr>
          <a:xfrm>
            <a:off x="12993524" y="6397665"/>
            <a:ext cx="1022515" cy="514146"/>
          </a:xfrm>
          <a:prstGeom prst="rect">
            <a:avLst/>
          </a:prstGeom>
          <a:noFill/>
          <a:ln>
            <a:noFill/>
          </a:ln>
        </p:spPr>
      </p:pic>
      <p:pic>
        <p:nvPicPr>
          <p:cNvPr id="100" name="Google Shape;100;p1"/>
          <p:cNvPicPr preferRelativeResize="0"/>
          <p:nvPr/>
        </p:nvPicPr>
        <p:blipFill rotWithShape="1">
          <a:blip r:embed="rId5">
            <a:alphaModFix/>
          </a:blip>
          <a:srcRect b="0" l="0" r="0" t="0"/>
          <a:stretch/>
        </p:blipFill>
        <p:spPr>
          <a:xfrm>
            <a:off x="5246254" y="5772771"/>
            <a:ext cx="952583" cy="62489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grpSp>
        <p:nvGrpSpPr>
          <p:cNvPr descr="Questa immagine è un'icona di tre persone. " id="351" name="Google Shape;351;p10"/>
          <p:cNvGrpSpPr/>
          <p:nvPr/>
        </p:nvGrpSpPr>
        <p:grpSpPr>
          <a:xfrm>
            <a:off x="791651" y="3549996"/>
            <a:ext cx="569186" cy="530997"/>
            <a:chOff x="-27444701" y="-10180638"/>
            <a:chExt cx="10883901" cy="10153650"/>
          </a:xfrm>
        </p:grpSpPr>
        <p:sp>
          <p:nvSpPr>
            <p:cNvPr id="352" name="Google Shape;352;p10"/>
            <p:cNvSpPr/>
            <p:nvPr/>
          </p:nvSpPr>
          <p:spPr>
            <a:xfrm>
              <a:off x="-22969538" y="-10180638"/>
              <a:ext cx="1906588" cy="1978025"/>
            </a:xfrm>
            <a:custGeom>
              <a:rect b="b" l="l" r="r" t="t"/>
              <a:pathLst>
                <a:path extrusionOk="0" h="664" w="639">
                  <a:moveTo>
                    <a:pt x="554" y="327"/>
                  </a:moveTo>
                  <a:cubicBezTo>
                    <a:pt x="553" y="410"/>
                    <a:pt x="510" y="485"/>
                    <a:pt x="438" y="526"/>
                  </a:cubicBezTo>
                  <a:cubicBezTo>
                    <a:pt x="365" y="569"/>
                    <a:pt x="275" y="564"/>
                    <a:pt x="204" y="521"/>
                  </a:cubicBezTo>
                  <a:cubicBezTo>
                    <a:pt x="133" y="478"/>
                    <a:pt x="94" y="398"/>
                    <a:pt x="97" y="316"/>
                  </a:cubicBezTo>
                  <a:cubicBezTo>
                    <a:pt x="99" y="234"/>
                    <a:pt x="150" y="161"/>
                    <a:pt x="222" y="123"/>
                  </a:cubicBezTo>
                  <a:cubicBezTo>
                    <a:pt x="292" y="85"/>
                    <a:pt x="379" y="92"/>
                    <a:pt x="447" y="133"/>
                  </a:cubicBezTo>
                  <a:cubicBezTo>
                    <a:pt x="514" y="174"/>
                    <a:pt x="553" y="249"/>
                    <a:pt x="554" y="327"/>
                  </a:cubicBezTo>
                  <a:cubicBezTo>
                    <a:pt x="555" y="381"/>
                    <a:pt x="639" y="381"/>
                    <a:pt x="638" y="327"/>
                  </a:cubicBezTo>
                  <a:cubicBezTo>
                    <a:pt x="637" y="232"/>
                    <a:pt x="594" y="141"/>
                    <a:pt x="519" y="82"/>
                  </a:cubicBezTo>
                  <a:cubicBezTo>
                    <a:pt x="441" y="21"/>
                    <a:pt x="340" y="0"/>
                    <a:pt x="244" y="25"/>
                  </a:cubicBezTo>
                  <a:cubicBezTo>
                    <a:pt x="154" y="48"/>
                    <a:pt x="76" y="116"/>
                    <a:pt x="39" y="200"/>
                  </a:cubicBezTo>
                  <a:cubicBezTo>
                    <a:pt x="0" y="292"/>
                    <a:pt x="5" y="395"/>
                    <a:pt x="53" y="482"/>
                  </a:cubicBezTo>
                  <a:cubicBezTo>
                    <a:pt x="122" y="606"/>
                    <a:pt x="271" y="664"/>
                    <a:pt x="407" y="629"/>
                  </a:cubicBezTo>
                  <a:cubicBezTo>
                    <a:pt x="543" y="594"/>
                    <a:pt x="637" y="466"/>
                    <a:pt x="638" y="327"/>
                  </a:cubicBezTo>
                  <a:cubicBezTo>
                    <a:pt x="639" y="273"/>
                    <a:pt x="555" y="273"/>
                    <a:pt x="554" y="327"/>
                  </a:cubicBezTo>
                  <a:close/>
                </a:path>
              </a:pathLst>
            </a:cu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2060"/>
                </a:solidFill>
                <a:latin typeface="Calibri"/>
                <a:ea typeface="Calibri"/>
                <a:cs typeface="Calibri"/>
                <a:sym typeface="Calibri"/>
              </a:endParaRPr>
            </a:p>
          </p:txBody>
        </p:sp>
        <p:sp>
          <p:nvSpPr>
            <p:cNvPr id="353" name="Google Shape;353;p10"/>
            <p:cNvSpPr/>
            <p:nvPr/>
          </p:nvSpPr>
          <p:spPr>
            <a:xfrm>
              <a:off x="-23596600" y="-8610601"/>
              <a:ext cx="3186113" cy="2139950"/>
            </a:xfrm>
            <a:custGeom>
              <a:rect b="b" l="l" r="r" t="t"/>
              <a:pathLst>
                <a:path extrusionOk="0" h="718" w="1068">
                  <a:moveTo>
                    <a:pt x="846" y="102"/>
                  </a:moveTo>
                  <a:cubicBezTo>
                    <a:pt x="924" y="152"/>
                    <a:pt x="975" y="237"/>
                    <a:pt x="981" y="330"/>
                  </a:cubicBezTo>
                  <a:cubicBezTo>
                    <a:pt x="984" y="379"/>
                    <a:pt x="981" y="430"/>
                    <a:pt x="981" y="480"/>
                  </a:cubicBezTo>
                  <a:cubicBezTo>
                    <a:pt x="981" y="506"/>
                    <a:pt x="981" y="533"/>
                    <a:pt x="981" y="559"/>
                  </a:cubicBezTo>
                  <a:cubicBezTo>
                    <a:pt x="981" y="583"/>
                    <a:pt x="978" y="601"/>
                    <a:pt x="961" y="618"/>
                  </a:cubicBezTo>
                  <a:cubicBezTo>
                    <a:pt x="941" y="638"/>
                    <a:pt x="910" y="634"/>
                    <a:pt x="882" y="634"/>
                  </a:cubicBezTo>
                  <a:cubicBezTo>
                    <a:pt x="659" y="634"/>
                    <a:pt x="436" y="634"/>
                    <a:pt x="214" y="634"/>
                  </a:cubicBezTo>
                  <a:cubicBezTo>
                    <a:pt x="193" y="634"/>
                    <a:pt x="173" y="634"/>
                    <a:pt x="152" y="634"/>
                  </a:cubicBezTo>
                  <a:cubicBezTo>
                    <a:pt x="117" y="634"/>
                    <a:pt x="90" y="606"/>
                    <a:pt x="90" y="571"/>
                  </a:cubicBezTo>
                  <a:cubicBezTo>
                    <a:pt x="89" y="556"/>
                    <a:pt x="90" y="540"/>
                    <a:pt x="90" y="524"/>
                  </a:cubicBezTo>
                  <a:cubicBezTo>
                    <a:pt x="90" y="468"/>
                    <a:pt x="90" y="412"/>
                    <a:pt x="90" y="355"/>
                  </a:cubicBezTo>
                  <a:cubicBezTo>
                    <a:pt x="90" y="276"/>
                    <a:pt x="117" y="202"/>
                    <a:pt x="173" y="144"/>
                  </a:cubicBezTo>
                  <a:cubicBezTo>
                    <a:pt x="188" y="129"/>
                    <a:pt x="204" y="116"/>
                    <a:pt x="222" y="104"/>
                  </a:cubicBezTo>
                  <a:cubicBezTo>
                    <a:pt x="267" y="74"/>
                    <a:pt x="225" y="2"/>
                    <a:pt x="180" y="31"/>
                  </a:cubicBezTo>
                  <a:cubicBezTo>
                    <a:pt x="94" y="88"/>
                    <a:pt x="32" y="175"/>
                    <a:pt x="13" y="277"/>
                  </a:cubicBezTo>
                  <a:cubicBezTo>
                    <a:pt x="2" y="333"/>
                    <a:pt x="6" y="391"/>
                    <a:pt x="6" y="448"/>
                  </a:cubicBezTo>
                  <a:cubicBezTo>
                    <a:pt x="6" y="499"/>
                    <a:pt x="0" y="554"/>
                    <a:pt x="9" y="604"/>
                  </a:cubicBezTo>
                  <a:cubicBezTo>
                    <a:pt x="23" y="676"/>
                    <a:pt x="92" y="718"/>
                    <a:pt x="161" y="718"/>
                  </a:cubicBezTo>
                  <a:cubicBezTo>
                    <a:pt x="375" y="718"/>
                    <a:pt x="590" y="718"/>
                    <a:pt x="805" y="718"/>
                  </a:cubicBezTo>
                  <a:cubicBezTo>
                    <a:pt x="839" y="718"/>
                    <a:pt x="873" y="718"/>
                    <a:pt x="908" y="718"/>
                  </a:cubicBezTo>
                  <a:cubicBezTo>
                    <a:pt x="977" y="718"/>
                    <a:pt x="1035" y="682"/>
                    <a:pt x="1059" y="615"/>
                  </a:cubicBezTo>
                  <a:cubicBezTo>
                    <a:pt x="1066" y="593"/>
                    <a:pt x="1065" y="568"/>
                    <a:pt x="1065" y="545"/>
                  </a:cubicBezTo>
                  <a:cubicBezTo>
                    <a:pt x="1065" y="515"/>
                    <a:pt x="1065" y="486"/>
                    <a:pt x="1065" y="456"/>
                  </a:cubicBezTo>
                  <a:cubicBezTo>
                    <a:pt x="1065" y="400"/>
                    <a:pt x="1068" y="344"/>
                    <a:pt x="1060" y="288"/>
                  </a:cubicBezTo>
                  <a:cubicBezTo>
                    <a:pt x="1045" y="182"/>
                    <a:pt x="978" y="87"/>
                    <a:pt x="888" y="30"/>
                  </a:cubicBezTo>
                  <a:cubicBezTo>
                    <a:pt x="843" y="0"/>
                    <a:pt x="801" y="73"/>
                    <a:pt x="846" y="102"/>
                  </a:cubicBezTo>
                  <a:close/>
                </a:path>
              </a:pathLst>
            </a:cu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2060"/>
                </a:solidFill>
                <a:latin typeface="Calibri"/>
                <a:ea typeface="Calibri"/>
                <a:cs typeface="Calibri"/>
                <a:sym typeface="Calibri"/>
              </a:endParaRPr>
            </a:p>
          </p:txBody>
        </p:sp>
        <p:sp>
          <p:nvSpPr>
            <p:cNvPr id="354" name="Google Shape;354;p10"/>
            <p:cNvSpPr/>
            <p:nvPr/>
          </p:nvSpPr>
          <p:spPr>
            <a:xfrm>
              <a:off x="-26819225" y="-3736976"/>
              <a:ext cx="1903413" cy="1978025"/>
            </a:xfrm>
            <a:custGeom>
              <a:rect b="b" l="l" r="r" t="t"/>
              <a:pathLst>
                <a:path extrusionOk="0" h="664" w="638">
                  <a:moveTo>
                    <a:pt x="554" y="327"/>
                  </a:moveTo>
                  <a:cubicBezTo>
                    <a:pt x="553" y="410"/>
                    <a:pt x="509" y="485"/>
                    <a:pt x="437" y="527"/>
                  </a:cubicBezTo>
                  <a:cubicBezTo>
                    <a:pt x="365" y="569"/>
                    <a:pt x="274" y="564"/>
                    <a:pt x="203" y="521"/>
                  </a:cubicBezTo>
                  <a:cubicBezTo>
                    <a:pt x="133" y="478"/>
                    <a:pt x="94" y="398"/>
                    <a:pt x="96" y="316"/>
                  </a:cubicBezTo>
                  <a:cubicBezTo>
                    <a:pt x="99" y="234"/>
                    <a:pt x="150" y="161"/>
                    <a:pt x="222" y="123"/>
                  </a:cubicBezTo>
                  <a:cubicBezTo>
                    <a:pt x="292" y="86"/>
                    <a:pt x="379" y="92"/>
                    <a:pt x="446" y="133"/>
                  </a:cubicBezTo>
                  <a:cubicBezTo>
                    <a:pt x="514" y="174"/>
                    <a:pt x="553" y="250"/>
                    <a:pt x="554" y="327"/>
                  </a:cubicBezTo>
                  <a:cubicBezTo>
                    <a:pt x="554" y="381"/>
                    <a:pt x="638" y="382"/>
                    <a:pt x="638" y="327"/>
                  </a:cubicBezTo>
                  <a:cubicBezTo>
                    <a:pt x="637" y="232"/>
                    <a:pt x="594" y="141"/>
                    <a:pt x="519" y="82"/>
                  </a:cubicBezTo>
                  <a:cubicBezTo>
                    <a:pt x="441" y="21"/>
                    <a:pt x="340" y="0"/>
                    <a:pt x="244" y="25"/>
                  </a:cubicBezTo>
                  <a:cubicBezTo>
                    <a:pt x="154" y="48"/>
                    <a:pt x="76" y="116"/>
                    <a:pt x="39" y="201"/>
                  </a:cubicBezTo>
                  <a:cubicBezTo>
                    <a:pt x="0" y="292"/>
                    <a:pt x="5" y="395"/>
                    <a:pt x="53" y="482"/>
                  </a:cubicBezTo>
                  <a:cubicBezTo>
                    <a:pt x="122" y="606"/>
                    <a:pt x="271" y="664"/>
                    <a:pt x="406" y="630"/>
                  </a:cubicBezTo>
                  <a:cubicBezTo>
                    <a:pt x="542" y="595"/>
                    <a:pt x="636" y="466"/>
                    <a:pt x="638" y="327"/>
                  </a:cubicBezTo>
                  <a:cubicBezTo>
                    <a:pt x="638" y="273"/>
                    <a:pt x="554" y="273"/>
                    <a:pt x="554" y="327"/>
                  </a:cubicBezTo>
                  <a:close/>
                </a:path>
              </a:pathLst>
            </a:cu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2060"/>
                </a:solidFill>
                <a:latin typeface="Calibri"/>
                <a:ea typeface="Calibri"/>
                <a:cs typeface="Calibri"/>
                <a:sym typeface="Calibri"/>
              </a:endParaRPr>
            </a:p>
          </p:txBody>
        </p:sp>
        <p:sp>
          <p:nvSpPr>
            <p:cNvPr id="355" name="Google Shape;355;p10"/>
            <p:cNvSpPr/>
            <p:nvPr/>
          </p:nvSpPr>
          <p:spPr>
            <a:xfrm>
              <a:off x="-27444701" y="-2163763"/>
              <a:ext cx="3182938" cy="2136775"/>
            </a:xfrm>
            <a:custGeom>
              <a:rect b="b" l="l" r="r" t="t"/>
              <a:pathLst>
                <a:path extrusionOk="0" h="717" w="1067">
                  <a:moveTo>
                    <a:pt x="846" y="102"/>
                  </a:moveTo>
                  <a:cubicBezTo>
                    <a:pt x="924" y="152"/>
                    <a:pt x="974" y="236"/>
                    <a:pt x="980" y="329"/>
                  </a:cubicBezTo>
                  <a:cubicBezTo>
                    <a:pt x="983" y="379"/>
                    <a:pt x="981" y="429"/>
                    <a:pt x="981" y="479"/>
                  </a:cubicBezTo>
                  <a:cubicBezTo>
                    <a:pt x="981" y="505"/>
                    <a:pt x="981" y="532"/>
                    <a:pt x="981" y="558"/>
                  </a:cubicBezTo>
                  <a:cubicBezTo>
                    <a:pt x="981" y="582"/>
                    <a:pt x="978" y="600"/>
                    <a:pt x="961" y="617"/>
                  </a:cubicBezTo>
                  <a:cubicBezTo>
                    <a:pt x="940" y="637"/>
                    <a:pt x="910" y="633"/>
                    <a:pt x="882" y="633"/>
                  </a:cubicBezTo>
                  <a:cubicBezTo>
                    <a:pt x="659" y="633"/>
                    <a:pt x="436" y="633"/>
                    <a:pt x="213" y="633"/>
                  </a:cubicBezTo>
                  <a:cubicBezTo>
                    <a:pt x="193" y="633"/>
                    <a:pt x="172" y="633"/>
                    <a:pt x="152" y="633"/>
                  </a:cubicBezTo>
                  <a:cubicBezTo>
                    <a:pt x="117" y="633"/>
                    <a:pt x="90" y="605"/>
                    <a:pt x="89" y="571"/>
                  </a:cubicBezTo>
                  <a:cubicBezTo>
                    <a:pt x="89" y="555"/>
                    <a:pt x="89" y="539"/>
                    <a:pt x="89" y="523"/>
                  </a:cubicBezTo>
                  <a:cubicBezTo>
                    <a:pt x="89" y="467"/>
                    <a:pt x="89" y="411"/>
                    <a:pt x="89" y="355"/>
                  </a:cubicBezTo>
                  <a:cubicBezTo>
                    <a:pt x="89" y="275"/>
                    <a:pt x="117" y="201"/>
                    <a:pt x="172" y="144"/>
                  </a:cubicBezTo>
                  <a:cubicBezTo>
                    <a:pt x="187" y="128"/>
                    <a:pt x="204" y="115"/>
                    <a:pt x="222" y="103"/>
                  </a:cubicBezTo>
                  <a:cubicBezTo>
                    <a:pt x="267" y="74"/>
                    <a:pt x="225" y="1"/>
                    <a:pt x="179" y="31"/>
                  </a:cubicBezTo>
                  <a:cubicBezTo>
                    <a:pt x="93" y="87"/>
                    <a:pt x="32" y="174"/>
                    <a:pt x="12" y="276"/>
                  </a:cubicBezTo>
                  <a:cubicBezTo>
                    <a:pt x="1" y="332"/>
                    <a:pt x="5" y="391"/>
                    <a:pt x="5" y="447"/>
                  </a:cubicBezTo>
                  <a:cubicBezTo>
                    <a:pt x="5" y="498"/>
                    <a:pt x="0" y="553"/>
                    <a:pt x="9" y="604"/>
                  </a:cubicBezTo>
                  <a:cubicBezTo>
                    <a:pt x="22" y="675"/>
                    <a:pt x="92" y="717"/>
                    <a:pt x="161" y="717"/>
                  </a:cubicBezTo>
                  <a:cubicBezTo>
                    <a:pt x="375" y="717"/>
                    <a:pt x="590" y="717"/>
                    <a:pt x="804" y="717"/>
                  </a:cubicBezTo>
                  <a:cubicBezTo>
                    <a:pt x="839" y="717"/>
                    <a:pt x="873" y="717"/>
                    <a:pt x="907" y="717"/>
                  </a:cubicBezTo>
                  <a:cubicBezTo>
                    <a:pt x="977" y="717"/>
                    <a:pt x="1035" y="681"/>
                    <a:pt x="1058" y="614"/>
                  </a:cubicBezTo>
                  <a:cubicBezTo>
                    <a:pt x="1066" y="592"/>
                    <a:pt x="1065" y="568"/>
                    <a:pt x="1065" y="544"/>
                  </a:cubicBezTo>
                  <a:cubicBezTo>
                    <a:pt x="1065" y="515"/>
                    <a:pt x="1065" y="485"/>
                    <a:pt x="1065" y="455"/>
                  </a:cubicBezTo>
                  <a:cubicBezTo>
                    <a:pt x="1065" y="399"/>
                    <a:pt x="1067" y="343"/>
                    <a:pt x="1060" y="287"/>
                  </a:cubicBezTo>
                  <a:cubicBezTo>
                    <a:pt x="1045" y="181"/>
                    <a:pt x="977" y="86"/>
                    <a:pt x="888" y="29"/>
                  </a:cubicBezTo>
                  <a:cubicBezTo>
                    <a:pt x="842" y="0"/>
                    <a:pt x="800" y="72"/>
                    <a:pt x="846" y="102"/>
                  </a:cubicBezTo>
                  <a:close/>
                </a:path>
              </a:pathLst>
            </a:cu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2060"/>
                </a:solidFill>
                <a:latin typeface="Calibri"/>
                <a:ea typeface="Calibri"/>
                <a:cs typeface="Calibri"/>
                <a:sym typeface="Calibri"/>
              </a:endParaRPr>
            </a:p>
          </p:txBody>
        </p:sp>
        <p:sp>
          <p:nvSpPr>
            <p:cNvPr id="356" name="Google Shape;356;p10"/>
            <p:cNvSpPr/>
            <p:nvPr/>
          </p:nvSpPr>
          <p:spPr>
            <a:xfrm>
              <a:off x="-19121438" y="-3736976"/>
              <a:ext cx="1906588" cy="1978025"/>
            </a:xfrm>
            <a:custGeom>
              <a:rect b="b" l="l" r="r" t="t"/>
              <a:pathLst>
                <a:path extrusionOk="0" h="664" w="639">
                  <a:moveTo>
                    <a:pt x="555" y="327"/>
                  </a:moveTo>
                  <a:cubicBezTo>
                    <a:pt x="554" y="410"/>
                    <a:pt x="510" y="485"/>
                    <a:pt x="438" y="527"/>
                  </a:cubicBezTo>
                  <a:cubicBezTo>
                    <a:pt x="366" y="569"/>
                    <a:pt x="275" y="564"/>
                    <a:pt x="204" y="521"/>
                  </a:cubicBezTo>
                  <a:cubicBezTo>
                    <a:pt x="133" y="478"/>
                    <a:pt x="95" y="398"/>
                    <a:pt x="97" y="316"/>
                  </a:cubicBezTo>
                  <a:cubicBezTo>
                    <a:pt x="100" y="234"/>
                    <a:pt x="151" y="161"/>
                    <a:pt x="222" y="123"/>
                  </a:cubicBezTo>
                  <a:cubicBezTo>
                    <a:pt x="293" y="86"/>
                    <a:pt x="380" y="92"/>
                    <a:pt x="447" y="133"/>
                  </a:cubicBezTo>
                  <a:cubicBezTo>
                    <a:pt x="514" y="174"/>
                    <a:pt x="554" y="250"/>
                    <a:pt x="555" y="327"/>
                  </a:cubicBezTo>
                  <a:cubicBezTo>
                    <a:pt x="555" y="381"/>
                    <a:pt x="639" y="382"/>
                    <a:pt x="639" y="327"/>
                  </a:cubicBezTo>
                  <a:cubicBezTo>
                    <a:pt x="638" y="232"/>
                    <a:pt x="595" y="141"/>
                    <a:pt x="519" y="82"/>
                  </a:cubicBezTo>
                  <a:cubicBezTo>
                    <a:pt x="441" y="21"/>
                    <a:pt x="340" y="0"/>
                    <a:pt x="244" y="25"/>
                  </a:cubicBezTo>
                  <a:cubicBezTo>
                    <a:pt x="154" y="48"/>
                    <a:pt x="77" y="116"/>
                    <a:pt x="40" y="201"/>
                  </a:cubicBezTo>
                  <a:cubicBezTo>
                    <a:pt x="0" y="292"/>
                    <a:pt x="5" y="395"/>
                    <a:pt x="54" y="482"/>
                  </a:cubicBezTo>
                  <a:cubicBezTo>
                    <a:pt x="123" y="606"/>
                    <a:pt x="272" y="664"/>
                    <a:pt x="407" y="630"/>
                  </a:cubicBezTo>
                  <a:cubicBezTo>
                    <a:pt x="543" y="595"/>
                    <a:pt x="637" y="466"/>
                    <a:pt x="639" y="327"/>
                  </a:cubicBezTo>
                  <a:cubicBezTo>
                    <a:pt x="639" y="273"/>
                    <a:pt x="555" y="273"/>
                    <a:pt x="555" y="327"/>
                  </a:cubicBezTo>
                  <a:close/>
                </a:path>
              </a:pathLst>
            </a:cu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2060"/>
                </a:solidFill>
                <a:latin typeface="Calibri"/>
                <a:ea typeface="Calibri"/>
                <a:cs typeface="Calibri"/>
                <a:sym typeface="Calibri"/>
              </a:endParaRPr>
            </a:p>
          </p:txBody>
        </p:sp>
        <p:sp>
          <p:nvSpPr>
            <p:cNvPr id="357" name="Google Shape;357;p10"/>
            <p:cNvSpPr/>
            <p:nvPr/>
          </p:nvSpPr>
          <p:spPr>
            <a:xfrm>
              <a:off x="-19746913" y="-2163763"/>
              <a:ext cx="3186113" cy="2136775"/>
            </a:xfrm>
            <a:custGeom>
              <a:rect b="b" l="l" r="r" t="t"/>
              <a:pathLst>
                <a:path extrusionOk="0" h="717" w="1068">
                  <a:moveTo>
                    <a:pt x="846" y="102"/>
                  </a:moveTo>
                  <a:cubicBezTo>
                    <a:pt x="924" y="152"/>
                    <a:pt x="975" y="236"/>
                    <a:pt x="981" y="329"/>
                  </a:cubicBezTo>
                  <a:cubicBezTo>
                    <a:pt x="984" y="379"/>
                    <a:pt x="981" y="429"/>
                    <a:pt x="981" y="479"/>
                  </a:cubicBezTo>
                  <a:cubicBezTo>
                    <a:pt x="981" y="505"/>
                    <a:pt x="981" y="532"/>
                    <a:pt x="981" y="558"/>
                  </a:cubicBezTo>
                  <a:cubicBezTo>
                    <a:pt x="981" y="582"/>
                    <a:pt x="978" y="600"/>
                    <a:pt x="961" y="617"/>
                  </a:cubicBezTo>
                  <a:cubicBezTo>
                    <a:pt x="941" y="637"/>
                    <a:pt x="911" y="633"/>
                    <a:pt x="882" y="633"/>
                  </a:cubicBezTo>
                  <a:cubicBezTo>
                    <a:pt x="659" y="633"/>
                    <a:pt x="437" y="633"/>
                    <a:pt x="214" y="633"/>
                  </a:cubicBezTo>
                  <a:cubicBezTo>
                    <a:pt x="193" y="633"/>
                    <a:pt x="173" y="633"/>
                    <a:pt x="153" y="633"/>
                  </a:cubicBezTo>
                  <a:cubicBezTo>
                    <a:pt x="118" y="633"/>
                    <a:pt x="91" y="605"/>
                    <a:pt x="90" y="571"/>
                  </a:cubicBezTo>
                  <a:cubicBezTo>
                    <a:pt x="89" y="555"/>
                    <a:pt x="90" y="539"/>
                    <a:pt x="90" y="523"/>
                  </a:cubicBezTo>
                  <a:cubicBezTo>
                    <a:pt x="90" y="467"/>
                    <a:pt x="90" y="411"/>
                    <a:pt x="90" y="355"/>
                  </a:cubicBezTo>
                  <a:cubicBezTo>
                    <a:pt x="90" y="275"/>
                    <a:pt x="117" y="201"/>
                    <a:pt x="173" y="144"/>
                  </a:cubicBezTo>
                  <a:cubicBezTo>
                    <a:pt x="188" y="128"/>
                    <a:pt x="204" y="115"/>
                    <a:pt x="222" y="103"/>
                  </a:cubicBezTo>
                  <a:cubicBezTo>
                    <a:pt x="267" y="74"/>
                    <a:pt x="225" y="1"/>
                    <a:pt x="180" y="31"/>
                  </a:cubicBezTo>
                  <a:cubicBezTo>
                    <a:pt x="94" y="87"/>
                    <a:pt x="32" y="174"/>
                    <a:pt x="13" y="276"/>
                  </a:cubicBezTo>
                  <a:cubicBezTo>
                    <a:pt x="2" y="332"/>
                    <a:pt x="6" y="391"/>
                    <a:pt x="6" y="447"/>
                  </a:cubicBezTo>
                  <a:cubicBezTo>
                    <a:pt x="6" y="498"/>
                    <a:pt x="0" y="553"/>
                    <a:pt x="10" y="604"/>
                  </a:cubicBezTo>
                  <a:cubicBezTo>
                    <a:pt x="23" y="675"/>
                    <a:pt x="93" y="717"/>
                    <a:pt x="161" y="717"/>
                  </a:cubicBezTo>
                  <a:cubicBezTo>
                    <a:pt x="376" y="717"/>
                    <a:pt x="590" y="717"/>
                    <a:pt x="805" y="717"/>
                  </a:cubicBezTo>
                  <a:cubicBezTo>
                    <a:pt x="839" y="717"/>
                    <a:pt x="874" y="717"/>
                    <a:pt x="908" y="717"/>
                  </a:cubicBezTo>
                  <a:cubicBezTo>
                    <a:pt x="978" y="717"/>
                    <a:pt x="1036" y="681"/>
                    <a:pt x="1059" y="614"/>
                  </a:cubicBezTo>
                  <a:cubicBezTo>
                    <a:pt x="1067" y="592"/>
                    <a:pt x="1065" y="568"/>
                    <a:pt x="1065" y="544"/>
                  </a:cubicBezTo>
                  <a:cubicBezTo>
                    <a:pt x="1065" y="515"/>
                    <a:pt x="1065" y="485"/>
                    <a:pt x="1065" y="455"/>
                  </a:cubicBezTo>
                  <a:cubicBezTo>
                    <a:pt x="1065" y="399"/>
                    <a:pt x="1068" y="343"/>
                    <a:pt x="1060" y="287"/>
                  </a:cubicBezTo>
                  <a:cubicBezTo>
                    <a:pt x="1046" y="181"/>
                    <a:pt x="978" y="86"/>
                    <a:pt x="889" y="29"/>
                  </a:cubicBezTo>
                  <a:cubicBezTo>
                    <a:pt x="843" y="0"/>
                    <a:pt x="801" y="72"/>
                    <a:pt x="846" y="102"/>
                  </a:cubicBezTo>
                  <a:close/>
                </a:path>
              </a:pathLst>
            </a:cu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2060"/>
                </a:solidFill>
                <a:latin typeface="Calibri"/>
                <a:ea typeface="Calibri"/>
                <a:cs typeface="Calibri"/>
                <a:sym typeface="Calibri"/>
              </a:endParaRPr>
            </a:p>
          </p:txBody>
        </p:sp>
        <p:sp>
          <p:nvSpPr>
            <p:cNvPr id="358" name="Google Shape;358;p10"/>
            <p:cNvSpPr/>
            <p:nvPr/>
          </p:nvSpPr>
          <p:spPr>
            <a:xfrm>
              <a:off x="-22120225" y="-5770563"/>
              <a:ext cx="250825" cy="2101850"/>
            </a:xfrm>
            <a:custGeom>
              <a:rect b="b" l="l" r="r" t="t"/>
              <a:pathLst>
                <a:path extrusionOk="0" h="705" w="84">
                  <a:moveTo>
                    <a:pt x="0" y="54"/>
                  </a:moveTo>
                  <a:cubicBezTo>
                    <a:pt x="0" y="247"/>
                    <a:pt x="0" y="439"/>
                    <a:pt x="0" y="631"/>
                  </a:cubicBezTo>
                  <a:cubicBezTo>
                    <a:pt x="0" y="638"/>
                    <a:pt x="0" y="644"/>
                    <a:pt x="0" y="650"/>
                  </a:cubicBezTo>
                  <a:cubicBezTo>
                    <a:pt x="0" y="705"/>
                    <a:pt x="84" y="705"/>
                    <a:pt x="84" y="650"/>
                  </a:cubicBezTo>
                  <a:cubicBezTo>
                    <a:pt x="84" y="458"/>
                    <a:pt x="84" y="266"/>
                    <a:pt x="84" y="73"/>
                  </a:cubicBezTo>
                  <a:cubicBezTo>
                    <a:pt x="84" y="67"/>
                    <a:pt x="84" y="61"/>
                    <a:pt x="84" y="54"/>
                  </a:cubicBezTo>
                  <a:cubicBezTo>
                    <a:pt x="84" y="0"/>
                    <a:pt x="0" y="0"/>
                    <a:pt x="0" y="54"/>
                  </a:cubicBezTo>
                  <a:close/>
                </a:path>
              </a:pathLst>
            </a:cu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2060"/>
                </a:solidFill>
                <a:latin typeface="Calibri"/>
                <a:ea typeface="Calibri"/>
                <a:cs typeface="Calibri"/>
                <a:sym typeface="Calibri"/>
              </a:endParaRPr>
            </a:p>
          </p:txBody>
        </p:sp>
        <p:sp>
          <p:nvSpPr>
            <p:cNvPr id="359" name="Google Shape;359;p10"/>
            <p:cNvSpPr/>
            <p:nvPr/>
          </p:nvSpPr>
          <p:spPr>
            <a:xfrm>
              <a:off x="-23742650" y="-4017963"/>
              <a:ext cx="1944688" cy="1266825"/>
            </a:xfrm>
            <a:custGeom>
              <a:rect b="b" l="l" r="r" t="t"/>
              <a:pathLst>
                <a:path extrusionOk="0" h="425" w="652">
                  <a:moveTo>
                    <a:pt x="89" y="398"/>
                  </a:moveTo>
                  <a:cubicBezTo>
                    <a:pt x="256" y="302"/>
                    <a:pt x="422" y="205"/>
                    <a:pt x="589" y="109"/>
                  </a:cubicBezTo>
                  <a:cubicBezTo>
                    <a:pt x="594" y="106"/>
                    <a:pt x="600" y="103"/>
                    <a:pt x="605" y="100"/>
                  </a:cubicBezTo>
                  <a:cubicBezTo>
                    <a:pt x="652" y="73"/>
                    <a:pt x="610" y="0"/>
                    <a:pt x="563" y="27"/>
                  </a:cubicBezTo>
                  <a:cubicBezTo>
                    <a:pt x="396" y="123"/>
                    <a:pt x="230" y="219"/>
                    <a:pt x="63" y="316"/>
                  </a:cubicBezTo>
                  <a:cubicBezTo>
                    <a:pt x="58" y="319"/>
                    <a:pt x="52" y="322"/>
                    <a:pt x="47" y="325"/>
                  </a:cubicBezTo>
                  <a:cubicBezTo>
                    <a:pt x="0" y="352"/>
                    <a:pt x="42" y="425"/>
                    <a:pt x="89" y="398"/>
                  </a:cubicBezTo>
                  <a:close/>
                </a:path>
              </a:pathLst>
            </a:cu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2060"/>
                </a:solidFill>
                <a:latin typeface="Calibri"/>
                <a:ea typeface="Calibri"/>
                <a:cs typeface="Calibri"/>
                <a:sym typeface="Calibri"/>
              </a:endParaRPr>
            </a:p>
          </p:txBody>
        </p:sp>
        <p:sp>
          <p:nvSpPr>
            <p:cNvPr id="360" name="Google Shape;360;p10"/>
            <p:cNvSpPr/>
            <p:nvPr/>
          </p:nvSpPr>
          <p:spPr>
            <a:xfrm>
              <a:off x="-22191663" y="-4017963"/>
              <a:ext cx="1946275" cy="1266825"/>
            </a:xfrm>
            <a:custGeom>
              <a:rect b="b" l="l" r="r" t="t"/>
              <a:pathLst>
                <a:path extrusionOk="0" h="425" w="652">
                  <a:moveTo>
                    <a:pt x="605" y="325"/>
                  </a:moveTo>
                  <a:cubicBezTo>
                    <a:pt x="439" y="229"/>
                    <a:pt x="272" y="133"/>
                    <a:pt x="106" y="37"/>
                  </a:cubicBezTo>
                  <a:cubicBezTo>
                    <a:pt x="100" y="33"/>
                    <a:pt x="95" y="30"/>
                    <a:pt x="89" y="27"/>
                  </a:cubicBezTo>
                  <a:cubicBezTo>
                    <a:pt x="42" y="0"/>
                    <a:pt x="0" y="73"/>
                    <a:pt x="47" y="100"/>
                  </a:cubicBezTo>
                  <a:cubicBezTo>
                    <a:pt x="213" y="196"/>
                    <a:pt x="380" y="292"/>
                    <a:pt x="546" y="388"/>
                  </a:cubicBezTo>
                  <a:cubicBezTo>
                    <a:pt x="552" y="391"/>
                    <a:pt x="557" y="395"/>
                    <a:pt x="563" y="398"/>
                  </a:cubicBezTo>
                  <a:cubicBezTo>
                    <a:pt x="610" y="425"/>
                    <a:pt x="652" y="352"/>
                    <a:pt x="605" y="325"/>
                  </a:cubicBezTo>
                  <a:close/>
                </a:path>
              </a:pathLst>
            </a:cu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2060"/>
                </a:solidFill>
                <a:latin typeface="Calibri"/>
                <a:ea typeface="Calibri"/>
                <a:cs typeface="Calibri"/>
                <a:sym typeface="Calibri"/>
              </a:endParaRPr>
            </a:p>
          </p:txBody>
        </p:sp>
      </p:grpSp>
      <p:sp>
        <p:nvSpPr>
          <p:cNvPr id="361" name="Google Shape;361;p10"/>
          <p:cNvSpPr txBox="1"/>
          <p:nvPr/>
        </p:nvSpPr>
        <p:spPr>
          <a:xfrm>
            <a:off x="733192" y="4331033"/>
            <a:ext cx="4845708" cy="83099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5400">
                <a:solidFill>
                  <a:srgbClr val="002060"/>
                </a:solidFill>
                <a:latin typeface="Quattrocento Sans"/>
                <a:ea typeface="Quattrocento Sans"/>
                <a:cs typeface="Quattrocento Sans"/>
                <a:sym typeface="Quattrocento Sans"/>
              </a:rPr>
              <a:t>Grazie</a:t>
            </a:r>
            <a:endParaRPr/>
          </a:p>
        </p:txBody>
      </p:sp>
      <p:pic>
        <p:nvPicPr>
          <p:cNvPr id="362" name="Google Shape;362;p10"/>
          <p:cNvPicPr preferRelativeResize="0"/>
          <p:nvPr/>
        </p:nvPicPr>
        <p:blipFill rotWithShape="1">
          <a:blip r:embed="rId3">
            <a:alphaModFix/>
          </a:blip>
          <a:srcRect b="0" l="0" r="0" t="0"/>
          <a:stretch/>
        </p:blipFill>
        <p:spPr>
          <a:xfrm>
            <a:off x="7594195" y="79848"/>
            <a:ext cx="4412813" cy="669830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
          <p:cNvSpPr txBox="1"/>
          <p:nvPr/>
        </p:nvSpPr>
        <p:spPr>
          <a:xfrm>
            <a:off x="1562608" y="511095"/>
            <a:ext cx="9066906"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cap="none" strike="noStrike">
                <a:solidFill>
                  <a:schemeClr val="dk2"/>
                </a:solidFill>
                <a:latin typeface="Poppins"/>
                <a:ea typeface="Poppins"/>
                <a:cs typeface="Poppins"/>
                <a:sym typeface="Poppins"/>
              </a:rPr>
              <a:t>Introduzione alla UNI PDR 125:2022</a:t>
            </a:r>
            <a:endParaRPr/>
          </a:p>
        </p:txBody>
      </p:sp>
      <p:sp>
        <p:nvSpPr>
          <p:cNvPr id="107" name="Google Shape;107;p2"/>
          <p:cNvSpPr/>
          <p:nvPr/>
        </p:nvSpPr>
        <p:spPr>
          <a:xfrm>
            <a:off x="2584096" y="3880435"/>
            <a:ext cx="1987280" cy="1057328"/>
          </a:xfrm>
          <a:custGeom>
            <a:rect b="b" l="l" r="r" t="t"/>
            <a:pathLst>
              <a:path extrusionOk="0" h="742283" w="1395144">
                <a:moveTo>
                  <a:pt x="1395144" y="371189"/>
                </a:moveTo>
                <a:lnTo>
                  <a:pt x="1114897" y="0"/>
                </a:lnTo>
                <a:lnTo>
                  <a:pt x="0" y="0"/>
                </a:lnTo>
                <a:lnTo>
                  <a:pt x="280247" y="371189"/>
                </a:lnTo>
                <a:lnTo>
                  <a:pt x="0" y="742283"/>
                </a:lnTo>
                <a:lnTo>
                  <a:pt x="1114897" y="742283"/>
                </a:lnTo>
                <a:lnTo>
                  <a:pt x="1395144" y="371189"/>
                </a:lnTo>
                <a:close/>
              </a:path>
            </a:pathLst>
          </a:custGeom>
          <a:solidFill>
            <a:srgbClr val="7BEB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8" name="Google Shape;108;p2"/>
          <p:cNvSpPr/>
          <p:nvPr/>
        </p:nvSpPr>
        <p:spPr>
          <a:xfrm>
            <a:off x="9362210" y="3880435"/>
            <a:ext cx="2084895" cy="1057328"/>
          </a:xfrm>
          <a:custGeom>
            <a:rect b="b" l="l" r="r" t="t"/>
            <a:pathLst>
              <a:path extrusionOk="0" h="742283" w="1395144">
                <a:moveTo>
                  <a:pt x="1395145" y="371189"/>
                </a:moveTo>
                <a:lnTo>
                  <a:pt x="1114993" y="0"/>
                </a:lnTo>
                <a:lnTo>
                  <a:pt x="0" y="0"/>
                </a:lnTo>
                <a:lnTo>
                  <a:pt x="280247" y="371189"/>
                </a:lnTo>
                <a:lnTo>
                  <a:pt x="0" y="742283"/>
                </a:lnTo>
                <a:lnTo>
                  <a:pt x="1114993" y="742283"/>
                </a:lnTo>
                <a:lnTo>
                  <a:pt x="1395145" y="371189"/>
                </a:lnTo>
                <a:close/>
              </a:path>
            </a:pathLst>
          </a:custGeom>
          <a:solidFill>
            <a:srgbClr val="6313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9" name="Google Shape;109;p2"/>
          <p:cNvSpPr/>
          <p:nvPr/>
        </p:nvSpPr>
        <p:spPr>
          <a:xfrm>
            <a:off x="4278591" y="3880435"/>
            <a:ext cx="1987280" cy="1057328"/>
          </a:xfrm>
          <a:custGeom>
            <a:rect b="b" l="l" r="r" t="t"/>
            <a:pathLst>
              <a:path extrusionOk="0" h="742283" w="1395144">
                <a:moveTo>
                  <a:pt x="1395144" y="371189"/>
                </a:moveTo>
                <a:lnTo>
                  <a:pt x="1114897" y="0"/>
                </a:lnTo>
                <a:lnTo>
                  <a:pt x="0" y="0"/>
                </a:lnTo>
                <a:lnTo>
                  <a:pt x="280247" y="371189"/>
                </a:lnTo>
                <a:lnTo>
                  <a:pt x="0" y="742283"/>
                </a:lnTo>
                <a:lnTo>
                  <a:pt x="1114897" y="742283"/>
                </a:lnTo>
                <a:lnTo>
                  <a:pt x="1395144" y="371189"/>
                </a:lnTo>
                <a:close/>
              </a:path>
            </a:pathLst>
          </a:custGeom>
          <a:solidFill>
            <a:srgbClr val="66FF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10" name="Google Shape;110;p2"/>
          <p:cNvSpPr/>
          <p:nvPr/>
        </p:nvSpPr>
        <p:spPr>
          <a:xfrm>
            <a:off x="5973221" y="3880435"/>
            <a:ext cx="1987279" cy="1057328"/>
          </a:xfrm>
          <a:custGeom>
            <a:rect b="b" l="l" r="r" t="t"/>
            <a:pathLst>
              <a:path extrusionOk="0" h="742283" w="1395143">
                <a:moveTo>
                  <a:pt x="1395144" y="371189"/>
                </a:moveTo>
                <a:lnTo>
                  <a:pt x="1114897" y="0"/>
                </a:lnTo>
                <a:lnTo>
                  <a:pt x="0" y="0"/>
                </a:lnTo>
                <a:lnTo>
                  <a:pt x="280151" y="371189"/>
                </a:lnTo>
                <a:lnTo>
                  <a:pt x="0" y="742283"/>
                </a:lnTo>
                <a:lnTo>
                  <a:pt x="1114897" y="742283"/>
                </a:lnTo>
                <a:lnTo>
                  <a:pt x="1395144" y="37118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11" name="Google Shape;111;p2"/>
          <p:cNvSpPr/>
          <p:nvPr/>
        </p:nvSpPr>
        <p:spPr>
          <a:xfrm>
            <a:off x="7667716" y="3880435"/>
            <a:ext cx="1987279" cy="1057328"/>
          </a:xfrm>
          <a:custGeom>
            <a:rect b="b" l="l" r="r" t="t"/>
            <a:pathLst>
              <a:path extrusionOk="0" h="742283" w="1395143">
                <a:moveTo>
                  <a:pt x="1395144" y="371189"/>
                </a:moveTo>
                <a:lnTo>
                  <a:pt x="1114897" y="0"/>
                </a:lnTo>
                <a:lnTo>
                  <a:pt x="0" y="0"/>
                </a:lnTo>
                <a:lnTo>
                  <a:pt x="280246" y="371189"/>
                </a:lnTo>
                <a:lnTo>
                  <a:pt x="0" y="742283"/>
                </a:lnTo>
                <a:lnTo>
                  <a:pt x="1114897" y="742283"/>
                </a:lnTo>
                <a:lnTo>
                  <a:pt x="1395144" y="371189"/>
                </a:lnTo>
                <a:close/>
              </a:path>
            </a:pathLst>
          </a:custGeom>
          <a:solidFill>
            <a:srgbClr val="6C92E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12" name="Google Shape;112;p2"/>
          <p:cNvSpPr txBox="1"/>
          <p:nvPr/>
        </p:nvSpPr>
        <p:spPr>
          <a:xfrm>
            <a:off x="2920664" y="4262905"/>
            <a:ext cx="1632892"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lt1"/>
                </a:solidFill>
                <a:latin typeface="Poppins Medium"/>
                <a:ea typeface="Poppins Medium"/>
                <a:cs typeface="Poppins Medium"/>
                <a:sym typeface="Poppins Medium"/>
              </a:rPr>
              <a:t>Governance</a:t>
            </a:r>
            <a:endParaRPr/>
          </a:p>
        </p:txBody>
      </p:sp>
      <p:sp>
        <p:nvSpPr>
          <p:cNvPr id="113" name="Google Shape;113;p2"/>
          <p:cNvSpPr txBox="1"/>
          <p:nvPr/>
        </p:nvSpPr>
        <p:spPr>
          <a:xfrm>
            <a:off x="4484886" y="4016683"/>
            <a:ext cx="1632892"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lt1"/>
                </a:solidFill>
                <a:latin typeface="Poppins Medium"/>
                <a:ea typeface="Poppins Medium"/>
                <a:cs typeface="Poppins Medium"/>
                <a:sym typeface="Poppins Medium"/>
              </a:rPr>
              <a:t>Processi Risorse</a:t>
            </a:r>
            <a:endParaRPr sz="1600">
              <a:solidFill>
                <a:schemeClr val="lt1"/>
              </a:solidFill>
              <a:latin typeface="Poppins Medium"/>
              <a:ea typeface="Poppins Medium"/>
              <a:cs typeface="Poppins Medium"/>
              <a:sym typeface="Poppins Medium"/>
            </a:endParaRPr>
          </a:p>
          <a:p>
            <a:pPr indent="0" lvl="0" marL="0" marR="0" rtl="0" algn="ctr">
              <a:spcBef>
                <a:spcPts val="0"/>
              </a:spcBef>
              <a:spcAft>
                <a:spcPts val="0"/>
              </a:spcAft>
              <a:buNone/>
            </a:pPr>
            <a:r>
              <a:rPr lang="en-US" sz="1600">
                <a:solidFill>
                  <a:schemeClr val="lt1"/>
                </a:solidFill>
                <a:latin typeface="Poppins Medium"/>
                <a:ea typeface="Poppins Medium"/>
                <a:cs typeface="Poppins Medium"/>
                <a:sym typeface="Poppins Medium"/>
              </a:rPr>
              <a:t>Umane</a:t>
            </a:r>
            <a:endParaRPr sz="1600">
              <a:solidFill>
                <a:schemeClr val="lt1"/>
              </a:solidFill>
              <a:latin typeface="Poppins Medium"/>
              <a:ea typeface="Poppins Medium"/>
              <a:cs typeface="Poppins Medium"/>
              <a:sym typeface="Poppins Medium"/>
            </a:endParaRPr>
          </a:p>
        </p:txBody>
      </p:sp>
      <p:sp>
        <p:nvSpPr>
          <p:cNvPr id="114" name="Google Shape;114;p2"/>
          <p:cNvSpPr txBox="1"/>
          <p:nvPr/>
        </p:nvSpPr>
        <p:spPr>
          <a:xfrm>
            <a:off x="6211951" y="4139793"/>
            <a:ext cx="1632892"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lt1"/>
                </a:solidFill>
                <a:latin typeface="Poppins Medium"/>
                <a:ea typeface="Poppins Medium"/>
                <a:cs typeface="Poppins Medium"/>
                <a:sym typeface="Poppins Medium"/>
              </a:rPr>
              <a:t>Opportunità e </a:t>
            </a:r>
            <a:endParaRPr/>
          </a:p>
          <a:p>
            <a:pPr indent="0" lvl="0" marL="0" marR="0" rtl="0" algn="ctr">
              <a:spcBef>
                <a:spcPts val="0"/>
              </a:spcBef>
              <a:spcAft>
                <a:spcPts val="0"/>
              </a:spcAft>
              <a:buNone/>
            </a:pPr>
            <a:r>
              <a:rPr lang="en-US" sz="1600">
                <a:solidFill>
                  <a:schemeClr val="lt1"/>
                </a:solidFill>
                <a:latin typeface="Poppins Medium"/>
                <a:ea typeface="Poppins Medium"/>
                <a:cs typeface="Poppins Medium"/>
                <a:sym typeface="Poppins Medium"/>
              </a:rPr>
              <a:t>crescita</a:t>
            </a:r>
            <a:endParaRPr sz="1600">
              <a:solidFill>
                <a:schemeClr val="lt1"/>
              </a:solidFill>
              <a:latin typeface="Poppins Medium"/>
              <a:ea typeface="Poppins Medium"/>
              <a:cs typeface="Poppins Medium"/>
              <a:sym typeface="Poppins Medium"/>
            </a:endParaRPr>
          </a:p>
        </p:txBody>
      </p:sp>
      <p:sp>
        <p:nvSpPr>
          <p:cNvPr id="115" name="Google Shape;115;p2"/>
          <p:cNvSpPr txBox="1"/>
          <p:nvPr/>
        </p:nvSpPr>
        <p:spPr>
          <a:xfrm>
            <a:off x="7939016" y="4115526"/>
            <a:ext cx="1632892"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lt1"/>
                </a:solidFill>
                <a:latin typeface="Poppins Medium"/>
                <a:ea typeface="Poppins Medium"/>
                <a:cs typeface="Poppins Medium"/>
                <a:sym typeface="Poppins Medium"/>
              </a:rPr>
              <a:t>Equità remunerativa</a:t>
            </a:r>
            <a:endParaRPr sz="1600">
              <a:solidFill>
                <a:schemeClr val="lt1"/>
              </a:solidFill>
              <a:latin typeface="Poppins Medium"/>
              <a:ea typeface="Poppins Medium"/>
              <a:cs typeface="Poppins Medium"/>
              <a:sym typeface="Poppins Medium"/>
            </a:endParaRPr>
          </a:p>
        </p:txBody>
      </p:sp>
      <p:sp>
        <p:nvSpPr>
          <p:cNvPr id="116" name="Google Shape;116;p2"/>
          <p:cNvSpPr txBox="1"/>
          <p:nvPr/>
        </p:nvSpPr>
        <p:spPr>
          <a:xfrm>
            <a:off x="9651171" y="3992414"/>
            <a:ext cx="1632892"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lt1"/>
                </a:solidFill>
                <a:latin typeface="Poppins Medium"/>
                <a:ea typeface="Poppins Medium"/>
                <a:cs typeface="Poppins Medium"/>
                <a:sym typeface="Poppins Medium"/>
              </a:rPr>
              <a:t>Tutela genitorialità e conciliazione</a:t>
            </a:r>
            <a:endParaRPr sz="1600">
              <a:solidFill>
                <a:schemeClr val="lt1"/>
              </a:solidFill>
              <a:latin typeface="Poppins Medium"/>
              <a:ea typeface="Poppins Medium"/>
              <a:cs typeface="Poppins Medium"/>
              <a:sym typeface="Poppins Medium"/>
            </a:endParaRPr>
          </a:p>
        </p:txBody>
      </p:sp>
      <p:sp>
        <p:nvSpPr>
          <p:cNvPr id="117" name="Google Shape;117;p2"/>
          <p:cNvSpPr txBox="1"/>
          <p:nvPr/>
        </p:nvSpPr>
        <p:spPr>
          <a:xfrm>
            <a:off x="744894" y="1397675"/>
            <a:ext cx="10702212"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800"/>
              <a:buFont typeface="Calibri"/>
              <a:buNone/>
            </a:pPr>
            <a:r>
              <a:rPr b="0" i="0" lang="en-US" sz="1800" u="none" strike="noStrike">
                <a:solidFill>
                  <a:srgbClr val="000000"/>
                </a:solidFill>
                <a:latin typeface="Calibri"/>
                <a:ea typeface="Calibri"/>
                <a:cs typeface="Calibri"/>
                <a:sym typeface="Calibri"/>
              </a:rPr>
              <a:t>La </a:t>
            </a:r>
            <a:r>
              <a:rPr b="1" i="0" lang="en-US" sz="1800" u="none" strike="noStrike">
                <a:solidFill>
                  <a:srgbClr val="000000"/>
                </a:solidFill>
                <a:latin typeface="Calibri"/>
                <a:ea typeface="Calibri"/>
                <a:cs typeface="Calibri"/>
                <a:sym typeface="Calibri"/>
              </a:rPr>
              <a:t>Legge 5 novembre 2021 n. 162 </a:t>
            </a:r>
            <a:r>
              <a:rPr lang="en-US" sz="1800">
                <a:solidFill>
                  <a:srgbClr val="000000"/>
                </a:solidFill>
                <a:latin typeface="Calibri"/>
                <a:ea typeface="Calibri"/>
                <a:cs typeface="Calibri"/>
                <a:sym typeface="Calibri"/>
              </a:rPr>
              <a:t>che  modifica il  D.Lgs. n. 198/2006 (c.d. Codice delle Pari Opportunità) istituisce la </a:t>
            </a:r>
            <a:r>
              <a:rPr b="1" lang="en-US" sz="1800">
                <a:solidFill>
                  <a:srgbClr val="000000"/>
                </a:solidFill>
                <a:latin typeface="Calibri"/>
                <a:ea typeface="Calibri"/>
                <a:cs typeface="Calibri"/>
                <a:sym typeface="Calibri"/>
              </a:rPr>
              <a:t>Certificazione della Parità di Genere con lo scopo di </a:t>
            </a:r>
            <a:r>
              <a:rPr lang="en-US" sz="1800">
                <a:solidFill>
                  <a:srgbClr val="000000"/>
                </a:solidFill>
                <a:latin typeface="Calibri"/>
                <a:ea typeface="Calibri"/>
                <a:cs typeface="Calibri"/>
                <a:sym typeface="Calibri"/>
              </a:rPr>
              <a:t>favorire l’adozione di politiche per la parità di genere e per l’empowerment femminile a livello aziendale e quindi di migliorare la possibilità per le donne di accedere al mercato del lavoro, di leadership e di armonizzazione dei tempi vita.</a:t>
            </a:r>
            <a:endParaRPr sz="1800">
              <a:solidFill>
                <a:srgbClr val="404040"/>
              </a:solidFill>
              <a:latin typeface="Trebuchet MS"/>
              <a:ea typeface="Trebuchet MS"/>
              <a:cs typeface="Trebuchet MS"/>
              <a:sym typeface="Trebuchet MS"/>
            </a:endParaRPr>
          </a:p>
          <a:p>
            <a:pPr indent="0" lvl="0" marL="0" marR="13334" rtl="0" algn="just">
              <a:spcBef>
                <a:spcPts val="0"/>
              </a:spcBef>
              <a:spcAft>
                <a:spcPts val="0"/>
              </a:spcAft>
              <a:buClr>
                <a:srgbClr val="000000"/>
              </a:buClr>
              <a:buSzPts val="1800"/>
              <a:buFont typeface="Calibri"/>
              <a:buNone/>
            </a:pPr>
            <a:r>
              <a:rPr lang="en-US" sz="1800">
                <a:solidFill>
                  <a:srgbClr val="000000"/>
                </a:solidFill>
                <a:latin typeface="Calibri"/>
                <a:ea typeface="Calibri"/>
                <a:cs typeface="Calibri"/>
                <a:sym typeface="Calibri"/>
              </a:rPr>
              <a:t>La </a:t>
            </a:r>
            <a:r>
              <a:rPr b="1" lang="en-US" sz="1800">
                <a:solidFill>
                  <a:srgbClr val="000000"/>
                </a:solidFill>
                <a:latin typeface="Calibri"/>
                <a:ea typeface="Calibri"/>
                <a:cs typeface="Calibri"/>
                <a:sym typeface="Calibri"/>
              </a:rPr>
              <a:t>prassi UNI/PDR 125:2022 </a:t>
            </a:r>
            <a:r>
              <a:rPr lang="en-US" sz="1800">
                <a:solidFill>
                  <a:srgbClr val="000000"/>
                </a:solidFill>
                <a:latin typeface="Calibri"/>
                <a:ea typeface="Calibri"/>
                <a:cs typeface="Calibri"/>
                <a:sym typeface="Calibri"/>
              </a:rPr>
              <a:t>definisce le linee guida sul sistema di gestione per la parità di genere che prevede l’adozione di specifici KPI inerenti le Politiche di parità di genere nelle organizzazioni per la misura, la rendicontazione e la valutazione dei dati relativi al genere nelle organizzazioni.</a:t>
            </a:r>
            <a:endParaRPr/>
          </a:p>
        </p:txBody>
      </p:sp>
      <p:sp>
        <p:nvSpPr>
          <p:cNvPr id="118" name="Google Shape;118;p2"/>
          <p:cNvSpPr/>
          <p:nvPr/>
        </p:nvSpPr>
        <p:spPr>
          <a:xfrm>
            <a:off x="907937" y="3880435"/>
            <a:ext cx="1987280" cy="1057328"/>
          </a:xfrm>
          <a:custGeom>
            <a:rect b="b" l="l" r="r" t="t"/>
            <a:pathLst>
              <a:path extrusionOk="0" h="742283" w="1395144">
                <a:moveTo>
                  <a:pt x="1395144" y="371189"/>
                </a:moveTo>
                <a:lnTo>
                  <a:pt x="1114897" y="0"/>
                </a:lnTo>
                <a:lnTo>
                  <a:pt x="0" y="0"/>
                </a:lnTo>
                <a:lnTo>
                  <a:pt x="280247" y="371189"/>
                </a:lnTo>
                <a:lnTo>
                  <a:pt x="0" y="742283"/>
                </a:lnTo>
                <a:lnTo>
                  <a:pt x="1114897" y="742283"/>
                </a:lnTo>
                <a:lnTo>
                  <a:pt x="1395144" y="371189"/>
                </a:lnTo>
                <a:close/>
              </a:path>
            </a:pathLst>
          </a:custGeom>
          <a:solidFill>
            <a:srgbClr val="FF00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19" name="Google Shape;119;p2"/>
          <p:cNvSpPr txBox="1"/>
          <p:nvPr/>
        </p:nvSpPr>
        <p:spPr>
          <a:xfrm>
            <a:off x="1118650" y="4116711"/>
            <a:ext cx="1632892"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lt1"/>
                </a:solidFill>
                <a:latin typeface="Poppins Medium"/>
                <a:ea typeface="Poppins Medium"/>
                <a:cs typeface="Poppins Medium"/>
                <a:sym typeface="Poppins Medium"/>
              </a:rPr>
              <a:t>Cultura e </a:t>
            </a:r>
            <a:endParaRPr/>
          </a:p>
          <a:p>
            <a:pPr indent="0" lvl="0" marL="0" marR="0" rtl="0" algn="ctr">
              <a:spcBef>
                <a:spcPts val="0"/>
              </a:spcBef>
              <a:spcAft>
                <a:spcPts val="0"/>
              </a:spcAft>
              <a:buNone/>
            </a:pPr>
            <a:r>
              <a:rPr lang="en-US" sz="1600">
                <a:solidFill>
                  <a:schemeClr val="lt1"/>
                </a:solidFill>
                <a:latin typeface="Poppins Medium"/>
                <a:ea typeface="Poppins Medium"/>
                <a:cs typeface="Poppins Medium"/>
                <a:sym typeface="Poppins Medium"/>
              </a:rPr>
              <a:t>Strategia</a:t>
            </a:r>
            <a:endParaRPr sz="1600">
              <a:solidFill>
                <a:schemeClr val="lt1"/>
              </a:solidFill>
              <a:latin typeface="Poppins Medium"/>
              <a:ea typeface="Poppins Medium"/>
              <a:cs typeface="Poppins Medium"/>
              <a:sym typeface="Poppins Medium"/>
            </a:endParaRPr>
          </a:p>
        </p:txBody>
      </p:sp>
      <p:graphicFrame>
        <p:nvGraphicFramePr>
          <p:cNvPr id="120" name="Google Shape;120;p2"/>
          <p:cNvGraphicFramePr/>
          <p:nvPr/>
        </p:nvGraphicFramePr>
        <p:xfrm>
          <a:off x="1118650" y="5183985"/>
          <a:ext cx="3000000" cy="3000000"/>
        </p:xfrm>
        <a:graphic>
          <a:graphicData uri="http://schemas.openxmlformats.org/drawingml/2006/table">
            <a:tbl>
              <a:tblPr bandRow="1" firstRow="1">
                <a:noFill/>
                <a:tableStyleId>{61DEBBDE-582E-4992-B1CC-A7693788447B}</a:tableStyleId>
              </a:tblPr>
              <a:tblGrid>
                <a:gridCol w="1647025"/>
                <a:gridCol w="1647025"/>
                <a:gridCol w="1647025"/>
                <a:gridCol w="1647025"/>
                <a:gridCol w="1647025"/>
                <a:gridCol w="1647025"/>
              </a:tblGrid>
              <a:tr h="647175">
                <a:tc>
                  <a:txBody>
                    <a:bodyPr/>
                    <a:lstStyle/>
                    <a:p>
                      <a:pPr indent="0" lvl="0" marL="0" marR="0" rtl="0" algn="l">
                        <a:spcBef>
                          <a:spcPts val="0"/>
                        </a:spcBef>
                        <a:spcAft>
                          <a:spcPts val="0"/>
                        </a:spcAft>
                        <a:buNone/>
                      </a:pPr>
                      <a:r>
                        <a:rPr lang="en-US" sz="1800" u="none" cap="none" strike="noStrike"/>
                        <a:t>Peso 15% </a:t>
                      </a:r>
                      <a:endParaRPr/>
                    </a:p>
                    <a:p>
                      <a:pPr indent="0" lvl="0" marL="0" marR="0" rtl="0" algn="l">
                        <a:spcBef>
                          <a:spcPts val="0"/>
                        </a:spcBef>
                        <a:spcAft>
                          <a:spcPts val="0"/>
                        </a:spcAft>
                        <a:buNone/>
                      </a:pPr>
                      <a:r>
                        <a:rPr lang="en-US" sz="1800"/>
                        <a:t>7 KPI</a:t>
                      </a:r>
                      <a:endParaRPr/>
                    </a:p>
                  </a:txBody>
                  <a:tcPr marT="45725" marB="45725" marR="91450" marL="91450">
                    <a:solidFill>
                      <a:srgbClr val="FF0066"/>
                    </a:solidFill>
                  </a:tcPr>
                </a:tc>
                <a:tc>
                  <a:txBody>
                    <a:bodyPr/>
                    <a:lstStyle/>
                    <a:p>
                      <a:pPr indent="0" lvl="0" marL="0" marR="0" rtl="0" algn="l">
                        <a:spcBef>
                          <a:spcPts val="0"/>
                        </a:spcBef>
                        <a:spcAft>
                          <a:spcPts val="0"/>
                        </a:spcAft>
                        <a:buNone/>
                      </a:pPr>
                      <a:r>
                        <a:rPr lang="en-US" sz="1800"/>
                        <a:t>Peso 15%</a:t>
                      </a:r>
                      <a:endParaRPr/>
                    </a:p>
                    <a:p>
                      <a:pPr indent="0" lvl="0" marL="0" marR="0" rtl="0" algn="l">
                        <a:spcBef>
                          <a:spcPts val="0"/>
                        </a:spcBef>
                        <a:spcAft>
                          <a:spcPts val="0"/>
                        </a:spcAft>
                        <a:buNone/>
                      </a:pPr>
                      <a:r>
                        <a:rPr lang="en-US" sz="1800"/>
                        <a:t>5 KPI</a:t>
                      </a:r>
                      <a:endParaRPr/>
                    </a:p>
                  </a:txBody>
                  <a:tcPr marT="45725" marB="45725" marR="91450" marL="91450">
                    <a:solidFill>
                      <a:srgbClr val="7BEBD8"/>
                    </a:solidFill>
                  </a:tcPr>
                </a:tc>
                <a:tc>
                  <a:txBody>
                    <a:bodyPr/>
                    <a:lstStyle/>
                    <a:p>
                      <a:pPr indent="0" lvl="0" marL="0" marR="0" rtl="0" algn="l">
                        <a:spcBef>
                          <a:spcPts val="0"/>
                        </a:spcBef>
                        <a:spcAft>
                          <a:spcPts val="0"/>
                        </a:spcAft>
                        <a:buNone/>
                      </a:pPr>
                      <a:r>
                        <a:rPr lang="en-US" sz="1800"/>
                        <a:t>Peso 10%</a:t>
                      </a:r>
                      <a:endParaRPr/>
                    </a:p>
                    <a:p>
                      <a:pPr indent="0" lvl="0" marL="0" marR="0" rtl="0" algn="l">
                        <a:spcBef>
                          <a:spcPts val="0"/>
                        </a:spcBef>
                        <a:spcAft>
                          <a:spcPts val="0"/>
                        </a:spcAft>
                        <a:buNone/>
                      </a:pPr>
                      <a:r>
                        <a:rPr lang="en-US" sz="1800"/>
                        <a:t>6 KPI</a:t>
                      </a:r>
                      <a:endParaRPr/>
                    </a:p>
                  </a:txBody>
                  <a:tcPr marT="45725" marB="45725" marR="91450" marL="91450">
                    <a:solidFill>
                      <a:srgbClr val="66FF66"/>
                    </a:solidFill>
                  </a:tcPr>
                </a:tc>
                <a:tc>
                  <a:txBody>
                    <a:bodyPr/>
                    <a:lstStyle/>
                    <a:p>
                      <a:pPr indent="0" lvl="0" marL="0" marR="0" rtl="0" algn="l">
                        <a:spcBef>
                          <a:spcPts val="0"/>
                        </a:spcBef>
                        <a:spcAft>
                          <a:spcPts val="0"/>
                        </a:spcAft>
                        <a:buNone/>
                      </a:pPr>
                      <a:r>
                        <a:rPr lang="en-US" sz="1800"/>
                        <a:t>Peso 20%</a:t>
                      </a:r>
                      <a:endParaRPr/>
                    </a:p>
                    <a:p>
                      <a:pPr indent="0" lvl="0" marL="0" marR="0" rtl="0" algn="l">
                        <a:spcBef>
                          <a:spcPts val="0"/>
                        </a:spcBef>
                        <a:spcAft>
                          <a:spcPts val="0"/>
                        </a:spcAft>
                        <a:buNone/>
                      </a:pPr>
                      <a:r>
                        <a:rPr lang="en-US" sz="1800"/>
                        <a:t>7 KPI</a:t>
                      </a:r>
                      <a:endParaRPr/>
                    </a:p>
                  </a:txBody>
                  <a:tcPr marT="45725" marB="45725" marR="91450" marL="91450">
                    <a:solidFill>
                      <a:srgbClr val="A5A5A5"/>
                    </a:solidFill>
                  </a:tcPr>
                </a:tc>
                <a:tc>
                  <a:txBody>
                    <a:bodyPr/>
                    <a:lstStyle/>
                    <a:p>
                      <a:pPr indent="0" lvl="0" marL="0" marR="0" rtl="0" algn="l">
                        <a:spcBef>
                          <a:spcPts val="0"/>
                        </a:spcBef>
                        <a:spcAft>
                          <a:spcPts val="0"/>
                        </a:spcAft>
                        <a:buNone/>
                      </a:pPr>
                      <a:r>
                        <a:rPr lang="en-US" sz="1800"/>
                        <a:t>Peso 20%</a:t>
                      </a:r>
                      <a:endParaRPr/>
                    </a:p>
                    <a:p>
                      <a:pPr indent="0" lvl="0" marL="0" marR="0" rtl="0" algn="l">
                        <a:spcBef>
                          <a:spcPts val="0"/>
                        </a:spcBef>
                        <a:spcAft>
                          <a:spcPts val="0"/>
                        </a:spcAft>
                        <a:buNone/>
                      </a:pPr>
                      <a:r>
                        <a:rPr lang="en-US" sz="1800"/>
                        <a:t>3 KPI</a:t>
                      </a:r>
                      <a:endParaRPr/>
                    </a:p>
                  </a:txBody>
                  <a:tcPr marT="45725" marB="45725" marR="91450" marL="91450">
                    <a:solidFill>
                      <a:srgbClr val="6C92E1"/>
                    </a:solidFill>
                  </a:tcPr>
                </a:tc>
                <a:tc>
                  <a:txBody>
                    <a:bodyPr/>
                    <a:lstStyle/>
                    <a:p>
                      <a:pPr indent="0" lvl="0" marL="0" marR="0" rtl="0" algn="l">
                        <a:spcBef>
                          <a:spcPts val="0"/>
                        </a:spcBef>
                        <a:spcAft>
                          <a:spcPts val="0"/>
                        </a:spcAft>
                        <a:buNone/>
                      </a:pPr>
                      <a:r>
                        <a:rPr lang="en-US" sz="1800"/>
                        <a:t>Peso 20%</a:t>
                      </a:r>
                      <a:endParaRPr/>
                    </a:p>
                    <a:p>
                      <a:pPr indent="0" lvl="0" marL="0" marR="0" rtl="0" algn="l">
                        <a:spcBef>
                          <a:spcPts val="0"/>
                        </a:spcBef>
                        <a:spcAft>
                          <a:spcPts val="0"/>
                        </a:spcAft>
                        <a:buNone/>
                      </a:pPr>
                      <a:r>
                        <a:rPr lang="en-US" sz="1800"/>
                        <a:t>5 KPI</a:t>
                      </a:r>
                      <a:endParaRPr/>
                    </a:p>
                  </a:txBody>
                  <a:tcPr marT="45725" marB="45725" marR="91450" marL="91450">
                    <a:solidFill>
                      <a:srgbClr val="6313DC"/>
                    </a:solidFill>
                  </a:tcPr>
                </a:tc>
              </a:tr>
            </a:tbl>
          </a:graphicData>
        </a:graphic>
      </p:graphicFrame>
      <p:sp>
        <p:nvSpPr>
          <p:cNvPr id="121" name="Google Shape;121;p2"/>
          <p:cNvSpPr txBox="1"/>
          <p:nvPr/>
        </p:nvSpPr>
        <p:spPr>
          <a:xfrm>
            <a:off x="492456" y="6162239"/>
            <a:ext cx="11134531" cy="369332"/>
          </a:xfrm>
          <a:prstGeom prst="rect">
            <a:avLst/>
          </a:prstGeom>
          <a:noFill/>
          <a:ln>
            <a:noFill/>
          </a:ln>
        </p:spPr>
        <p:txBody>
          <a:bodyPr anchorCtr="0" anchor="t" bIns="45700" lIns="91425" spcFirstLastPara="1" rIns="91425" wrap="square" tIns="45700">
            <a:spAutoFit/>
          </a:bodyPr>
          <a:lstStyle/>
          <a:p>
            <a:pPr indent="-285750" lvl="1" marL="742950" marR="0" rtl="0" algn="just">
              <a:spcBef>
                <a:spcPts val="0"/>
              </a:spcBef>
              <a:spcAft>
                <a:spcPts val="0"/>
              </a:spcAft>
              <a:buClr>
                <a:schemeClr val="dk1"/>
              </a:buClr>
              <a:buSzPts val="1800"/>
              <a:buFont typeface="Noto Sans Symbols"/>
              <a:buChar char="⮚"/>
            </a:pPr>
            <a:r>
              <a:rPr b="1" i="0" lang="en-US" sz="1800" u="none" cap="none" strike="noStrike">
                <a:solidFill>
                  <a:schemeClr val="dk1"/>
                </a:solidFill>
                <a:latin typeface="Calibri"/>
                <a:ea typeface="Calibri"/>
                <a:cs typeface="Calibri"/>
                <a:sym typeface="Calibri"/>
              </a:rPr>
              <a:t>60% E’ LO SCORE TOTALE MINIMO PER POTER RAGGIUNGERE LA CERTIFICAZIONE</a:t>
            </a:r>
            <a:endParaRPr b="0" i="0" sz="1800" u="none" cap="none" strike="noStrike">
              <a:solidFill>
                <a:schemeClr val="dk1"/>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3"/>
          <p:cNvSpPr/>
          <p:nvPr/>
        </p:nvSpPr>
        <p:spPr>
          <a:xfrm>
            <a:off x="1351436" y="3903864"/>
            <a:ext cx="2775655" cy="1150882"/>
          </a:xfrm>
          <a:custGeom>
            <a:rect b="b" l="l" r="r" t="t"/>
            <a:pathLst>
              <a:path extrusionOk="0" h="1800" w="4340">
                <a:moveTo>
                  <a:pt x="1576" y="1799"/>
                </a:moveTo>
                <a:lnTo>
                  <a:pt x="4339" y="0"/>
                </a:lnTo>
                <a:lnTo>
                  <a:pt x="2770" y="0"/>
                </a:lnTo>
                <a:lnTo>
                  <a:pt x="0" y="1799"/>
                </a:lnTo>
                <a:lnTo>
                  <a:pt x="1576" y="1799"/>
                </a:lnTo>
              </a:path>
            </a:pathLst>
          </a:custGeom>
          <a:solidFill>
            <a:srgbClr val="FF0066"/>
          </a:solidFill>
          <a:ln cap="flat" cmpd="sng" w="9525">
            <a:solidFill>
              <a:srgbClr val="FFFFFF"/>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28" name="Google Shape;128;p3"/>
          <p:cNvSpPr/>
          <p:nvPr/>
        </p:nvSpPr>
        <p:spPr>
          <a:xfrm>
            <a:off x="3565754" y="3903864"/>
            <a:ext cx="2775655" cy="1150882"/>
          </a:xfrm>
          <a:custGeom>
            <a:rect b="b" l="l" r="r" t="t"/>
            <a:pathLst>
              <a:path extrusionOk="0" h="1800" w="4339">
                <a:moveTo>
                  <a:pt x="1568" y="1799"/>
                </a:moveTo>
                <a:lnTo>
                  <a:pt x="4338" y="0"/>
                </a:lnTo>
                <a:lnTo>
                  <a:pt x="2762" y="0"/>
                </a:lnTo>
                <a:lnTo>
                  <a:pt x="0" y="1799"/>
                </a:lnTo>
                <a:lnTo>
                  <a:pt x="1568" y="1799"/>
                </a:lnTo>
              </a:path>
            </a:pathLst>
          </a:custGeom>
          <a:solidFill>
            <a:srgbClr val="66FF66"/>
          </a:solidFill>
          <a:ln cap="flat" cmpd="sng" w="9525">
            <a:solidFill>
              <a:srgbClr val="FFFFFF"/>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29" name="Google Shape;129;p3"/>
          <p:cNvSpPr/>
          <p:nvPr/>
        </p:nvSpPr>
        <p:spPr>
          <a:xfrm>
            <a:off x="5771610" y="3903864"/>
            <a:ext cx="2775655" cy="1150882"/>
          </a:xfrm>
          <a:custGeom>
            <a:rect b="b" l="l" r="r" t="t"/>
            <a:pathLst>
              <a:path extrusionOk="0" h="1800" w="4339">
                <a:moveTo>
                  <a:pt x="1575" y="1799"/>
                </a:moveTo>
                <a:lnTo>
                  <a:pt x="4338" y="0"/>
                </a:lnTo>
                <a:lnTo>
                  <a:pt x="2761" y="0"/>
                </a:lnTo>
                <a:lnTo>
                  <a:pt x="0" y="1799"/>
                </a:lnTo>
                <a:lnTo>
                  <a:pt x="1575" y="1799"/>
                </a:lnTo>
              </a:path>
            </a:pathLst>
          </a:custGeom>
          <a:solidFill>
            <a:srgbClr val="8335E5"/>
          </a:solidFill>
          <a:ln cap="flat" cmpd="sng" w="9525">
            <a:solidFill>
              <a:srgbClr val="FFFFFF"/>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30" name="Google Shape;130;p3"/>
          <p:cNvSpPr/>
          <p:nvPr/>
        </p:nvSpPr>
        <p:spPr>
          <a:xfrm>
            <a:off x="7985929" y="3903864"/>
            <a:ext cx="2770014" cy="1150882"/>
          </a:xfrm>
          <a:custGeom>
            <a:rect b="b" l="l" r="r" t="t"/>
            <a:pathLst>
              <a:path extrusionOk="0" h="1800" w="4332">
                <a:moveTo>
                  <a:pt x="1568" y="1799"/>
                </a:moveTo>
                <a:lnTo>
                  <a:pt x="4331" y="0"/>
                </a:lnTo>
                <a:lnTo>
                  <a:pt x="2762" y="0"/>
                </a:lnTo>
                <a:lnTo>
                  <a:pt x="0" y="1799"/>
                </a:lnTo>
                <a:lnTo>
                  <a:pt x="1568" y="1799"/>
                </a:lnTo>
              </a:path>
            </a:pathLst>
          </a:custGeom>
          <a:solidFill>
            <a:srgbClr val="7BEBD8"/>
          </a:solidFill>
          <a:ln cap="flat" cmpd="sng" w="9525">
            <a:solidFill>
              <a:srgbClr val="FFFFFF"/>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31" name="Google Shape;131;p3"/>
          <p:cNvSpPr/>
          <p:nvPr/>
        </p:nvSpPr>
        <p:spPr>
          <a:xfrm>
            <a:off x="-168970" y="4217410"/>
            <a:ext cx="12529940" cy="657245"/>
          </a:xfrm>
          <a:custGeom>
            <a:rect b="b" l="l" r="r" t="t"/>
            <a:pathLst>
              <a:path extrusionOk="0" h="1026" w="19590">
                <a:moveTo>
                  <a:pt x="19589" y="1025"/>
                </a:moveTo>
                <a:lnTo>
                  <a:pt x="0" y="1025"/>
                </a:lnTo>
                <a:lnTo>
                  <a:pt x="0" y="0"/>
                </a:lnTo>
                <a:lnTo>
                  <a:pt x="19589" y="0"/>
                </a:lnTo>
                <a:lnTo>
                  <a:pt x="19589" y="1025"/>
                </a:lnTo>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cxnSp>
        <p:nvCxnSpPr>
          <p:cNvPr id="132" name="Google Shape;132;p3"/>
          <p:cNvCxnSpPr/>
          <p:nvPr/>
        </p:nvCxnSpPr>
        <p:spPr>
          <a:xfrm>
            <a:off x="-170557" y="4550263"/>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33" name="Google Shape;133;p3"/>
          <p:cNvCxnSpPr/>
          <p:nvPr/>
        </p:nvCxnSpPr>
        <p:spPr>
          <a:xfrm>
            <a:off x="-13826" y="4550263"/>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34" name="Google Shape;134;p3"/>
          <p:cNvCxnSpPr/>
          <p:nvPr/>
        </p:nvCxnSpPr>
        <p:spPr>
          <a:xfrm>
            <a:off x="144139" y="4550263"/>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35" name="Google Shape;135;p3"/>
          <p:cNvCxnSpPr/>
          <p:nvPr/>
        </p:nvCxnSpPr>
        <p:spPr>
          <a:xfrm>
            <a:off x="299282"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36" name="Google Shape;136;p3"/>
          <p:cNvCxnSpPr/>
          <p:nvPr/>
        </p:nvCxnSpPr>
        <p:spPr>
          <a:xfrm>
            <a:off x="457246"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37" name="Google Shape;137;p3"/>
          <p:cNvCxnSpPr/>
          <p:nvPr/>
        </p:nvCxnSpPr>
        <p:spPr>
          <a:xfrm>
            <a:off x="612390"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38" name="Google Shape;138;p3"/>
          <p:cNvCxnSpPr/>
          <p:nvPr/>
        </p:nvCxnSpPr>
        <p:spPr>
          <a:xfrm>
            <a:off x="770354"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39" name="Google Shape;139;p3"/>
          <p:cNvCxnSpPr/>
          <p:nvPr/>
        </p:nvCxnSpPr>
        <p:spPr>
          <a:xfrm>
            <a:off x="925496"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40" name="Google Shape;140;p3"/>
          <p:cNvCxnSpPr/>
          <p:nvPr/>
        </p:nvCxnSpPr>
        <p:spPr>
          <a:xfrm>
            <a:off x="1083461"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41" name="Google Shape;141;p3"/>
          <p:cNvCxnSpPr/>
          <p:nvPr/>
        </p:nvCxnSpPr>
        <p:spPr>
          <a:xfrm>
            <a:off x="1241425"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42" name="Google Shape;142;p3"/>
          <p:cNvCxnSpPr/>
          <p:nvPr/>
        </p:nvCxnSpPr>
        <p:spPr>
          <a:xfrm>
            <a:off x="1396569"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43" name="Google Shape;143;p3"/>
          <p:cNvCxnSpPr/>
          <p:nvPr/>
        </p:nvCxnSpPr>
        <p:spPr>
          <a:xfrm>
            <a:off x="1554533"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44" name="Google Shape;144;p3"/>
          <p:cNvCxnSpPr/>
          <p:nvPr/>
        </p:nvCxnSpPr>
        <p:spPr>
          <a:xfrm>
            <a:off x="1709675"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45" name="Google Shape;145;p3"/>
          <p:cNvCxnSpPr/>
          <p:nvPr/>
        </p:nvCxnSpPr>
        <p:spPr>
          <a:xfrm>
            <a:off x="1867640"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46" name="Google Shape;146;p3"/>
          <p:cNvCxnSpPr/>
          <p:nvPr/>
        </p:nvCxnSpPr>
        <p:spPr>
          <a:xfrm>
            <a:off x="2022784"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47" name="Google Shape;147;p3"/>
          <p:cNvCxnSpPr/>
          <p:nvPr/>
        </p:nvCxnSpPr>
        <p:spPr>
          <a:xfrm>
            <a:off x="2180748"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48" name="Google Shape;148;p3"/>
          <p:cNvCxnSpPr/>
          <p:nvPr/>
        </p:nvCxnSpPr>
        <p:spPr>
          <a:xfrm>
            <a:off x="2335890"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49" name="Google Shape;149;p3"/>
          <p:cNvCxnSpPr/>
          <p:nvPr/>
        </p:nvCxnSpPr>
        <p:spPr>
          <a:xfrm>
            <a:off x="2493854"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50" name="Google Shape;150;p3"/>
          <p:cNvCxnSpPr/>
          <p:nvPr/>
        </p:nvCxnSpPr>
        <p:spPr>
          <a:xfrm>
            <a:off x="2648999"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51" name="Google Shape;151;p3"/>
          <p:cNvCxnSpPr/>
          <p:nvPr/>
        </p:nvCxnSpPr>
        <p:spPr>
          <a:xfrm>
            <a:off x="2806963"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52" name="Google Shape;152;p3"/>
          <p:cNvCxnSpPr/>
          <p:nvPr/>
        </p:nvCxnSpPr>
        <p:spPr>
          <a:xfrm>
            <a:off x="2962105"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53" name="Google Shape;153;p3"/>
          <p:cNvCxnSpPr/>
          <p:nvPr/>
        </p:nvCxnSpPr>
        <p:spPr>
          <a:xfrm>
            <a:off x="3120069"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54" name="Google Shape;154;p3"/>
          <p:cNvCxnSpPr/>
          <p:nvPr/>
        </p:nvCxnSpPr>
        <p:spPr>
          <a:xfrm>
            <a:off x="3275214"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55" name="Google Shape;155;p3"/>
          <p:cNvCxnSpPr/>
          <p:nvPr/>
        </p:nvCxnSpPr>
        <p:spPr>
          <a:xfrm>
            <a:off x="3433178"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56" name="Google Shape;156;p3"/>
          <p:cNvCxnSpPr/>
          <p:nvPr/>
        </p:nvCxnSpPr>
        <p:spPr>
          <a:xfrm>
            <a:off x="3588320"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57" name="Google Shape;157;p3"/>
          <p:cNvCxnSpPr/>
          <p:nvPr/>
        </p:nvCxnSpPr>
        <p:spPr>
          <a:xfrm>
            <a:off x="3746284"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58" name="Google Shape;158;p3"/>
          <p:cNvCxnSpPr/>
          <p:nvPr/>
        </p:nvCxnSpPr>
        <p:spPr>
          <a:xfrm>
            <a:off x="3904248"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59" name="Google Shape;159;p3"/>
          <p:cNvCxnSpPr/>
          <p:nvPr/>
        </p:nvCxnSpPr>
        <p:spPr>
          <a:xfrm>
            <a:off x="4059393"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60" name="Google Shape;160;p3"/>
          <p:cNvCxnSpPr/>
          <p:nvPr/>
        </p:nvCxnSpPr>
        <p:spPr>
          <a:xfrm>
            <a:off x="4214535"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61" name="Google Shape;161;p3"/>
          <p:cNvCxnSpPr/>
          <p:nvPr/>
        </p:nvCxnSpPr>
        <p:spPr>
          <a:xfrm>
            <a:off x="4372499"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62" name="Google Shape;162;p3"/>
          <p:cNvCxnSpPr/>
          <p:nvPr/>
        </p:nvCxnSpPr>
        <p:spPr>
          <a:xfrm>
            <a:off x="4530463"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63" name="Google Shape;163;p3"/>
          <p:cNvCxnSpPr/>
          <p:nvPr/>
        </p:nvCxnSpPr>
        <p:spPr>
          <a:xfrm>
            <a:off x="4685607"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64" name="Google Shape;164;p3"/>
          <p:cNvCxnSpPr/>
          <p:nvPr/>
        </p:nvCxnSpPr>
        <p:spPr>
          <a:xfrm>
            <a:off x="4843572"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65" name="Google Shape;165;p3"/>
          <p:cNvCxnSpPr/>
          <p:nvPr/>
        </p:nvCxnSpPr>
        <p:spPr>
          <a:xfrm>
            <a:off x="4998714"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66" name="Google Shape;166;p3"/>
          <p:cNvCxnSpPr/>
          <p:nvPr/>
        </p:nvCxnSpPr>
        <p:spPr>
          <a:xfrm>
            <a:off x="5156678"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67" name="Google Shape;167;p3"/>
          <p:cNvCxnSpPr/>
          <p:nvPr/>
        </p:nvCxnSpPr>
        <p:spPr>
          <a:xfrm>
            <a:off x="5311822"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68" name="Google Shape;168;p3"/>
          <p:cNvCxnSpPr/>
          <p:nvPr/>
        </p:nvCxnSpPr>
        <p:spPr>
          <a:xfrm>
            <a:off x="5469786"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69" name="Google Shape;169;p3"/>
          <p:cNvCxnSpPr/>
          <p:nvPr/>
        </p:nvCxnSpPr>
        <p:spPr>
          <a:xfrm>
            <a:off x="5624929"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70" name="Google Shape;170;p3"/>
          <p:cNvCxnSpPr/>
          <p:nvPr/>
        </p:nvCxnSpPr>
        <p:spPr>
          <a:xfrm>
            <a:off x="5782893"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71" name="Google Shape;171;p3"/>
          <p:cNvCxnSpPr/>
          <p:nvPr/>
        </p:nvCxnSpPr>
        <p:spPr>
          <a:xfrm>
            <a:off x="5938037"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72" name="Google Shape;172;p3"/>
          <p:cNvCxnSpPr/>
          <p:nvPr/>
        </p:nvCxnSpPr>
        <p:spPr>
          <a:xfrm>
            <a:off x="6096001" y="4484946"/>
            <a:ext cx="76161" cy="2822"/>
          </a:xfrm>
          <a:prstGeom prst="straightConnector1">
            <a:avLst/>
          </a:prstGeom>
          <a:noFill/>
          <a:ln cap="flat" cmpd="sng" w="9525">
            <a:solidFill>
              <a:srgbClr val="FFFFFF"/>
            </a:solidFill>
            <a:prstDash val="solid"/>
            <a:round/>
            <a:headEnd len="med" w="med" type="none"/>
            <a:tailEnd len="med" w="med" type="none"/>
          </a:ln>
        </p:spPr>
      </p:cxnSp>
      <p:cxnSp>
        <p:nvCxnSpPr>
          <p:cNvPr id="173" name="Google Shape;173;p3"/>
          <p:cNvCxnSpPr/>
          <p:nvPr/>
        </p:nvCxnSpPr>
        <p:spPr>
          <a:xfrm>
            <a:off x="6251144"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74" name="Google Shape;174;p3"/>
          <p:cNvCxnSpPr/>
          <p:nvPr/>
        </p:nvCxnSpPr>
        <p:spPr>
          <a:xfrm>
            <a:off x="6409108"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75" name="Google Shape;175;p3"/>
          <p:cNvCxnSpPr/>
          <p:nvPr/>
        </p:nvCxnSpPr>
        <p:spPr>
          <a:xfrm>
            <a:off x="6564252"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76" name="Google Shape;176;p3"/>
          <p:cNvCxnSpPr/>
          <p:nvPr/>
        </p:nvCxnSpPr>
        <p:spPr>
          <a:xfrm>
            <a:off x="6722216"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77" name="Google Shape;177;p3"/>
          <p:cNvCxnSpPr/>
          <p:nvPr/>
        </p:nvCxnSpPr>
        <p:spPr>
          <a:xfrm>
            <a:off x="6877359"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78" name="Google Shape;178;p3"/>
          <p:cNvCxnSpPr/>
          <p:nvPr/>
        </p:nvCxnSpPr>
        <p:spPr>
          <a:xfrm>
            <a:off x="7035323"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79" name="Google Shape;179;p3"/>
          <p:cNvCxnSpPr/>
          <p:nvPr/>
        </p:nvCxnSpPr>
        <p:spPr>
          <a:xfrm>
            <a:off x="7190467"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80" name="Google Shape;180;p3"/>
          <p:cNvCxnSpPr/>
          <p:nvPr/>
        </p:nvCxnSpPr>
        <p:spPr>
          <a:xfrm>
            <a:off x="7348431"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81" name="Google Shape;181;p3"/>
          <p:cNvCxnSpPr/>
          <p:nvPr/>
        </p:nvCxnSpPr>
        <p:spPr>
          <a:xfrm>
            <a:off x="7506395"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82" name="Google Shape;182;p3"/>
          <p:cNvCxnSpPr/>
          <p:nvPr/>
        </p:nvCxnSpPr>
        <p:spPr>
          <a:xfrm>
            <a:off x="7661538"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83" name="Google Shape;183;p3"/>
          <p:cNvCxnSpPr/>
          <p:nvPr/>
        </p:nvCxnSpPr>
        <p:spPr>
          <a:xfrm>
            <a:off x="7816682"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84" name="Google Shape;184;p3"/>
          <p:cNvCxnSpPr/>
          <p:nvPr/>
        </p:nvCxnSpPr>
        <p:spPr>
          <a:xfrm>
            <a:off x="7974646"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85" name="Google Shape;185;p3"/>
          <p:cNvCxnSpPr/>
          <p:nvPr/>
        </p:nvCxnSpPr>
        <p:spPr>
          <a:xfrm>
            <a:off x="8132610"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86" name="Google Shape;186;p3"/>
          <p:cNvCxnSpPr/>
          <p:nvPr/>
        </p:nvCxnSpPr>
        <p:spPr>
          <a:xfrm>
            <a:off x="8287753"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87" name="Google Shape;187;p3"/>
          <p:cNvCxnSpPr/>
          <p:nvPr/>
        </p:nvCxnSpPr>
        <p:spPr>
          <a:xfrm>
            <a:off x="8445717"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88" name="Google Shape;188;p3"/>
          <p:cNvCxnSpPr/>
          <p:nvPr/>
        </p:nvCxnSpPr>
        <p:spPr>
          <a:xfrm>
            <a:off x="8600861"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89" name="Google Shape;189;p3"/>
          <p:cNvCxnSpPr/>
          <p:nvPr/>
        </p:nvCxnSpPr>
        <p:spPr>
          <a:xfrm>
            <a:off x="8758825"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90" name="Google Shape;190;p3"/>
          <p:cNvCxnSpPr/>
          <p:nvPr/>
        </p:nvCxnSpPr>
        <p:spPr>
          <a:xfrm>
            <a:off x="8913968"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91" name="Google Shape;191;p3"/>
          <p:cNvCxnSpPr/>
          <p:nvPr/>
        </p:nvCxnSpPr>
        <p:spPr>
          <a:xfrm>
            <a:off x="9071932"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92" name="Google Shape;192;p3"/>
          <p:cNvCxnSpPr/>
          <p:nvPr/>
        </p:nvCxnSpPr>
        <p:spPr>
          <a:xfrm>
            <a:off x="9227076"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93" name="Google Shape;193;p3"/>
          <p:cNvCxnSpPr/>
          <p:nvPr/>
        </p:nvCxnSpPr>
        <p:spPr>
          <a:xfrm>
            <a:off x="9385040"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94" name="Google Shape;194;p3"/>
          <p:cNvCxnSpPr/>
          <p:nvPr/>
        </p:nvCxnSpPr>
        <p:spPr>
          <a:xfrm>
            <a:off x="9540182"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95" name="Google Shape;195;p3"/>
          <p:cNvCxnSpPr/>
          <p:nvPr/>
        </p:nvCxnSpPr>
        <p:spPr>
          <a:xfrm>
            <a:off x="9698147"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96" name="Google Shape;196;p3"/>
          <p:cNvCxnSpPr/>
          <p:nvPr/>
        </p:nvCxnSpPr>
        <p:spPr>
          <a:xfrm>
            <a:off x="9853291"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97" name="Google Shape;197;p3"/>
          <p:cNvCxnSpPr/>
          <p:nvPr/>
        </p:nvCxnSpPr>
        <p:spPr>
          <a:xfrm>
            <a:off x="10011255"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98" name="Google Shape;198;p3"/>
          <p:cNvCxnSpPr/>
          <p:nvPr/>
        </p:nvCxnSpPr>
        <p:spPr>
          <a:xfrm>
            <a:off x="10169219"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199" name="Google Shape;199;p3"/>
          <p:cNvCxnSpPr/>
          <p:nvPr/>
        </p:nvCxnSpPr>
        <p:spPr>
          <a:xfrm>
            <a:off x="10324361"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200" name="Google Shape;200;p3"/>
          <p:cNvCxnSpPr/>
          <p:nvPr/>
        </p:nvCxnSpPr>
        <p:spPr>
          <a:xfrm>
            <a:off x="10479506"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201" name="Google Shape;201;p3"/>
          <p:cNvCxnSpPr/>
          <p:nvPr/>
        </p:nvCxnSpPr>
        <p:spPr>
          <a:xfrm>
            <a:off x="10637470"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202" name="Google Shape;202;p3"/>
          <p:cNvCxnSpPr/>
          <p:nvPr/>
        </p:nvCxnSpPr>
        <p:spPr>
          <a:xfrm>
            <a:off x="10795434"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203" name="Google Shape;203;p3"/>
          <p:cNvCxnSpPr/>
          <p:nvPr/>
        </p:nvCxnSpPr>
        <p:spPr>
          <a:xfrm>
            <a:off x="10950576"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204" name="Google Shape;204;p3"/>
          <p:cNvCxnSpPr/>
          <p:nvPr/>
        </p:nvCxnSpPr>
        <p:spPr>
          <a:xfrm>
            <a:off x="11108540"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205" name="Google Shape;205;p3"/>
          <p:cNvCxnSpPr/>
          <p:nvPr/>
        </p:nvCxnSpPr>
        <p:spPr>
          <a:xfrm>
            <a:off x="11263685"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206" name="Google Shape;206;p3"/>
          <p:cNvCxnSpPr/>
          <p:nvPr/>
        </p:nvCxnSpPr>
        <p:spPr>
          <a:xfrm>
            <a:off x="11421649"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207" name="Google Shape;207;p3"/>
          <p:cNvCxnSpPr/>
          <p:nvPr/>
        </p:nvCxnSpPr>
        <p:spPr>
          <a:xfrm>
            <a:off x="11576791"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208" name="Google Shape;208;p3"/>
          <p:cNvCxnSpPr/>
          <p:nvPr/>
        </p:nvCxnSpPr>
        <p:spPr>
          <a:xfrm>
            <a:off x="11734755"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209" name="Google Shape;209;p3"/>
          <p:cNvCxnSpPr/>
          <p:nvPr/>
        </p:nvCxnSpPr>
        <p:spPr>
          <a:xfrm>
            <a:off x="11889900"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210" name="Google Shape;210;p3"/>
          <p:cNvCxnSpPr/>
          <p:nvPr/>
        </p:nvCxnSpPr>
        <p:spPr>
          <a:xfrm>
            <a:off x="12047864" y="4484946"/>
            <a:ext cx="78982" cy="2822"/>
          </a:xfrm>
          <a:prstGeom prst="straightConnector1">
            <a:avLst/>
          </a:prstGeom>
          <a:noFill/>
          <a:ln cap="flat" cmpd="sng" w="9525">
            <a:solidFill>
              <a:srgbClr val="FFFFFF"/>
            </a:solidFill>
            <a:prstDash val="solid"/>
            <a:round/>
            <a:headEnd len="med" w="med" type="none"/>
            <a:tailEnd len="med" w="med" type="none"/>
          </a:ln>
        </p:spPr>
      </p:cxnSp>
      <p:cxnSp>
        <p:nvCxnSpPr>
          <p:cNvPr id="211" name="Google Shape;211;p3"/>
          <p:cNvCxnSpPr/>
          <p:nvPr/>
        </p:nvCxnSpPr>
        <p:spPr>
          <a:xfrm>
            <a:off x="12204594" y="4550263"/>
            <a:ext cx="78982" cy="2822"/>
          </a:xfrm>
          <a:prstGeom prst="straightConnector1">
            <a:avLst/>
          </a:prstGeom>
          <a:noFill/>
          <a:ln cap="flat" cmpd="sng" w="9525">
            <a:solidFill>
              <a:srgbClr val="FFFFFF"/>
            </a:solidFill>
            <a:prstDash val="solid"/>
            <a:round/>
            <a:headEnd len="med" w="med" type="none"/>
            <a:tailEnd len="med" w="med" type="none"/>
          </a:ln>
        </p:spPr>
      </p:cxnSp>
      <p:sp>
        <p:nvSpPr>
          <p:cNvPr id="212" name="Google Shape;212;p3"/>
          <p:cNvSpPr/>
          <p:nvPr/>
        </p:nvSpPr>
        <p:spPr>
          <a:xfrm>
            <a:off x="936780" y="3903864"/>
            <a:ext cx="1424499" cy="1150882"/>
          </a:xfrm>
          <a:custGeom>
            <a:rect b="b" l="l" r="r" t="t"/>
            <a:pathLst>
              <a:path extrusionOk="0" h="1800" w="2227">
                <a:moveTo>
                  <a:pt x="2226" y="1799"/>
                </a:moveTo>
                <a:lnTo>
                  <a:pt x="650" y="1799"/>
                </a:lnTo>
                <a:lnTo>
                  <a:pt x="0" y="0"/>
                </a:lnTo>
                <a:lnTo>
                  <a:pt x="1568" y="0"/>
                </a:lnTo>
                <a:lnTo>
                  <a:pt x="2226" y="1799"/>
                </a:lnTo>
              </a:path>
            </a:pathLst>
          </a:custGeom>
          <a:solidFill>
            <a:srgbClr val="FF0066"/>
          </a:solidFill>
          <a:ln cap="flat" cmpd="sng" w="9525">
            <a:solidFill>
              <a:schemeClr val="lt2"/>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13" name="Google Shape;213;p3"/>
          <p:cNvSpPr/>
          <p:nvPr/>
        </p:nvSpPr>
        <p:spPr>
          <a:xfrm>
            <a:off x="3125711" y="3903864"/>
            <a:ext cx="1424499" cy="1150882"/>
          </a:xfrm>
          <a:custGeom>
            <a:rect b="b" l="l" r="r" t="t"/>
            <a:pathLst>
              <a:path extrusionOk="0" h="1800" w="2228">
                <a:moveTo>
                  <a:pt x="2227" y="1799"/>
                </a:moveTo>
                <a:lnTo>
                  <a:pt x="651" y="1799"/>
                </a:lnTo>
                <a:lnTo>
                  <a:pt x="0" y="0"/>
                </a:lnTo>
                <a:lnTo>
                  <a:pt x="1569" y="0"/>
                </a:lnTo>
                <a:lnTo>
                  <a:pt x="2227" y="1799"/>
                </a:lnTo>
              </a:path>
            </a:pathLst>
          </a:custGeom>
          <a:solidFill>
            <a:srgbClr val="66FF66"/>
          </a:solidFill>
          <a:ln cap="flat" cmpd="sng" w="9525">
            <a:solidFill>
              <a:schemeClr val="lt2"/>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14" name="Google Shape;214;p3"/>
          <p:cNvSpPr/>
          <p:nvPr/>
        </p:nvSpPr>
        <p:spPr>
          <a:xfrm>
            <a:off x="5309001" y="3903864"/>
            <a:ext cx="1430141" cy="1150882"/>
          </a:xfrm>
          <a:custGeom>
            <a:rect b="b" l="l" r="r" t="t"/>
            <a:pathLst>
              <a:path extrusionOk="0" h="1800" w="2234">
                <a:moveTo>
                  <a:pt x="2233" y="1799"/>
                </a:moveTo>
                <a:lnTo>
                  <a:pt x="658" y="1799"/>
                </a:lnTo>
                <a:lnTo>
                  <a:pt x="0" y="0"/>
                </a:lnTo>
                <a:lnTo>
                  <a:pt x="1575" y="0"/>
                </a:lnTo>
                <a:lnTo>
                  <a:pt x="2233" y="1799"/>
                </a:lnTo>
              </a:path>
            </a:pathLst>
          </a:custGeom>
          <a:solidFill>
            <a:srgbClr val="8335E5"/>
          </a:solidFill>
          <a:ln cap="flat" cmpd="sng" w="9525">
            <a:solidFill>
              <a:schemeClr val="lt2"/>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15" name="Google Shape;215;p3"/>
          <p:cNvSpPr/>
          <p:nvPr/>
        </p:nvSpPr>
        <p:spPr>
          <a:xfrm>
            <a:off x="7495112" y="3903864"/>
            <a:ext cx="1424497" cy="1150882"/>
          </a:xfrm>
          <a:custGeom>
            <a:rect b="b" l="l" r="r" t="t"/>
            <a:pathLst>
              <a:path extrusionOk="0" h="1800" w="2227">
                <a:moveTo>
                  <a:pt x="2226" y="1799"/>
                </a:moveTo>
                <a:lnTo>
                  <a:pt x="658" y="1799"/>
                </a:lnTo>
                <a:lnTo>
                  <a:pt x="0" y="0"/>
                </a:lnTo>
                <a:lnTo>
                  <a:pt x="1576" y="0"/>
                </a:lnTo>
                <a:lnTo>
                  <a:pt x="2226" y="1799"/>
                </a:lnTo>
              </a:path>
            </a:pathLst>
          </a:custGeom>
          <a:solidFill>
            <a:srgbClr val="7BEBD8"/>
          </a:solidFill>
          <a:ln cap="flat" cmpd="sng" w="9525">
            <a:solidFill>
              <a:schemeClr val="lt2"/>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16" name="Google Shape;216;p3"/>
          <p:cNvSpPr/>
          <p:nvPr/>
        </p:nvSpPr>
        <p:spPr>
          <a:xfrm>
            <a:off x="9684043" y="3903864"/>
            <a:ext cx="1424497" cy="1150882"/>
          </a:xfrm>
          <a:custGeom>
            <a:rect b="b" l="l" r="r" t="t"/>
            <a:pathLst>
              <a:path extrusionOk="0" h="1800" w="2228">
                <a:moveTo>
                  <a:pt x="2227" y="1799"/>
                </a:moveTo>
                <a:lnTo>
                  <a:pt x="658" y="1799"/>
                </a:lnTo>
                <a:lnTo>
                  <a:pt x="0" y="0"/>
                </a:lnTo>
                <a:lnTo>
                  <a:pt x="1569" y="0"/>
                </a:lnTo>
                <a:lnTo>
                  <a:pt x="2227" y="1799"/>
                </a:lnTo>
              </a:path>
            </a:pathLst>
          </a:custGeom>
          <a:solidFill>
            <a:srgbClr val="6C92E1"/>
          </a:solidFill>
          <a:ln cap="flat" cmpd="sng" w="9525">
            <a:solidFill>
              <a:schemeClr val="lt2"/>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nvGrpSpPr>
          <p:cNvPr id="217" name="Google Shape;217;p3"/>
          <p:cNvGrpSpPr/>
          <p:nvPr/>
        </p:nvGrpSpPr>
        <p:grpSpPr>
          <a:xfrm>
            <a:off x="162161" y="2684622"/>
            <a:ext cx="2707273" cy="1103103"/>
            <a:chOff x="5190123" y="11715385"/>
            <a:chExt cx="4331310" cy="2206206"/>
          </a:xfrm>
        </p:grpSpPr>
        <p:sp>
          <p:nvSpPr>
            <p:cNvPr id="218" name="Google Shape;218;p3"/>
            <p:cNvSpPr txBox="1"/>
            <p:nvPr/>
          </p:nvSpPr>
          <p:spPr>
            <a:xfrm>
              <a:off x="5190123" y="12074931"/>
              <a:ext cx="4331310" cy="1846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200">
                  <a:solidFill>
                    <a:schemeClr val="dk2"/>
                  </a:solidFill>
                  <a:latin typeface="Lato"/>
                  <a:ea typeface="Lato"/>
                  <a:cs typeface="Lato"/>
                  <a:sym typeface="Lato"/>
                </a:rPr>
                <a:t>Direzione e Finance</a:t>
              </a:r>
              <a:endParaRPr/>
            </a:p>
            <a:p>
              <a:pPr indent="0" lvl="0" marL="0" marR="0" rtl="0" algn="ctr">
                <a:spcBef>
                  <a:spcPts val="0"/>
                </a:spcBef>
                <a:spcAft>
                  <a:spcPts val="0"/>
                </a:spcAft>
                <a:buNone/>
              </a:pPr>
              <a:r>
                <a:rPr lang="en-US" sz="1600">
                  <a:solidFill>
                    <a:schemeClr val="dk2"/>
                  </a:solidFill>
                  <a:latin typeface="Lato"/>
                  <a:ea typeface="Lato"/>
                  <a:cs typeface="Lato"/>
                  <a:sym typeface="Lato"/>
                </a:rPr>
                <a:t>CdA, politiche, strategie, budget</a:t>
              </a:r>
              <a:endParaRPr/>
            </a:p>
          </p:txBody>
        </p:sp>
        <p:sp>
          <p:nvSpPr>
            <p:cNvPr id="219" name="Google Shape;219;p3"/>
            <p:cNvSpPr/>
            <p:nvPr/>
          </p:nvSpPr>
          <p:spPr>
            <a:xfrm>
              <a:off x="5517310" y="11715385"/>
              <a:ext cx="3676939" cy="8617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2200">
                <a:solidFill>
                  <a:schemeClr val="dk1"/>
                </a:solidFill>
                <a:latin typeface="Lato Light"/>
                <a:ea typeface="Lato Light"/>
                <a:cs typeface="Lato Light"/>
                <a:sym typeface="Lato Light"/>
              </a:endParaRPr>
            </a:p>
          </p:txBody>
        </p:sp>
      </p:grpSp>
      <p:sp>
        <p:nvSpPr>
          <p:cNvPr id="220" name="Google Shape;220;p3"/>
          <p:cNvSpPr txBox="1"/>
          <p:nvPr/>
        </p:nvSpPr>
        <p:spPr>
          <a:xfrm>
            <a:off x="4059393" y="634077"/>
            <a:ext cx="4070987"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dk2"/>
                </a:solidFill>
                <a:latin typeface="Lato Black"/>
                <a:ea typeface="Lato Black"/>
                <a:cs typeface="Lato Black"/>
                <a:sym typeface="Lato Black"/>
              </a:rPr>
              <a:t>Figure coinvolte</a:t>
            </a:r>
            <a:endParaRPr b="1" sz="4000">
              <a:solidFill>
                <a:schemeClr val="dk2"/>
              </a:solidFill>
              <a:latin typeface="Lato Black"/>
              <a:ea typeface="Lato Black"/>
              <a:cs typeface="Lato Black"/>
              <a:sym typeface="Lato Black"/>
            </a:endParaRPr>
          </a:p>
        </p:txBody>
      </p:sp>
      <p:grpSp>
        <p:nvGrpSpPr>
          <p:cNvPr id="221" name="Google Shape;221;p3"/>
          <p:cNvGrpSpPr/>
          <p:nvPr/>
        </p:nvGrpSpPr>
        <p:grpSpPr>
          <a:xfrm>
            <a:off x="2347856" y="5279932"/>
            <a:ext cx="3482991" cy="1415772"/>
            <a:chOff x="5517310" y="11069053"/>
            <a:chExt cx="3676939" cy="2831544"/>
          </a:xfrm>
        </p:grpSpPr>
        <p:sp>
          <p:nvSpPr>
            <p:cNvPr id="222" name="Google Shape;222;p3"/>
            <p:cNvSpPr txBox="1"/>
            <p:nvPr/>
          </p:nvSpPr>
          <p:spPr>
            <a:xfrm>
              <a:off x="6164442" y="11069053"/>
              <a:ext cx="2382675" cy="283154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200">
                  <a:solidFill>
                    <a:schemeClr val="dk2"/>
                  </a:solidFill>
                  <a:latin typeface="Lato"/>
                  <a:ea typeface="Lato"/>
                  <a:cs typeface="Lato"/>
                  <a:sym typeface="Lato"/>
                </a:rPr>
                <a:t>Risorse umane</a:t>
              </a:r>
              <a:endParaRPr b="1" sz="2200">
                <a:solidFill>
                  <a:schemeClr val="dk2"/>
                </a:solidFill>
                <a:latin typeface="Lato"/>
                <a:ea typeface="Lato"/>
                <a:cs typeface="Lato"/>
                <a:sym typeface="Lato"/>
              </a:endParaRPr>
            </a:p>
            <a:p>
              <a:pPr indent="0" lvl="0" marL="0" marR="0" rtl="0" algn="ctr">
                <a:spcBef>
                  <a:spcPts val="0"/>
                </a:spcBef>
                <a:spcAft>
                  <a:spcPts val="0"/>
                </a:spcAft>
                <a:buNone/>
              </a:pPr>
              <a:r>
                <a:rPr lang="en-US" sz="1600">
                  <a:solidFill>
                    <a:schemeClr val="dk2"/>
                  </a:solidFill>
                  <a:latin typeface="Lato"/>
                  <a:ea typeface="Lato"/>
                  <a:cs typeface="Lato"/>
                  <a:sym typeface="Lato"/>
                </a:rPr>
                <a:t>Ricerca e selezione, retribuzioni, congedi, formazione, promozione e crescita</a:t>
              </a:r>
              <a:endParaRPr sz="1600">
                <a:solidFill>
                  <a:schemeClr val="dk2"/>
                </a:solidFill>
                <a:latin typeface="Lato"/>
                <a:ea typeface="Lato"/>
                <a:cs typeface="Lato"/>
                <a:sym typeface="Lato"/>
              </a:endParaRPr>
            </a:p>
          </p:txBody>
        </p:sp>
        <p:sp>
          <p:nvSpPr>
            <p:cNvPr id="223" name="Google Shape;223;p3"/>
            <p:cNvSpPr/>
            <p:nvPr/>
          </p:nvSpPr>
          <p:spPr>
            <a:xfrm>
              <a:off x="5517310" y="11715385"/>
              <a:ext cx="3676939" cy="8617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2200">
                <a:solidFill>
                  <a:schemeClr val="dk1"/>
                </a:solidFill>
                <a:latin typeface="Lato Light"/>
                <a:ea typeface="Lato Light"/>
                <a:cs typeface="Lato Light"/>
                <a:sym typeface="Lato Light"/>
              </a:endParaRPr>
            </a:p>
          </p:txBody>
        </p:sp>
      </p:grpSp>
      <p:grpSp>
        <p:nvGrpSpPr>
          <p:cNvPr id="224" name="Google Shape;224;p3"/>
          <p:cNvGrpSpPr/>
          <p:nvPr/>
        </p:nvGrpSpPr>
        <p:grpSpPr>
          <a:xfrm>
            <a:off x="4711335" y="2740005"/>
            <a:ext cx="2298260" cy="923330"/>
            <a:chOff x="5517310" y="11486529"/>
            <a:chExt cx="3676939" cy="1846660"/>
          </a:xfrm>
        </p:grpSpPr>
        <p:sp>
          <p:nvSpPr>
            <p:cNvPr id="225" name="Google Shape;225;p3"/>
            <p:cNvSpPr txBox="1"/>
            <p:nvPr/>
          </p:nvSpPr>
          <p:spPr>
            <a:xfrm>
              <a:off x="5687164" y="11486529"/>
              <a:ext cx="3089018" cy="1846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200">
                  <a:solidFill>
                    <a:schemeClr val="dk2"/>
                  </a:solidFill>
                  <a:latin typeface="Lato"/>
                  <a:ea typeface="Lato"/>
                  <a:cs typeface="Lato"/>
                  <a:sym typeface="Lato"/>
                </a:rPr>
                <a:t>Sicurezza</a:t>
              </a:r>
              <a:endParaRPr b="1" sz="2200">
                <a:solidFill>
                  <a:schemeClr val="dk2"/>
                </a:solidFill>
                <a:latin typeface="Lato"/>
                <a:ea typeface="Lato"/>
                <a:cs typeface="Lato"/>
                <a:sym typeface="Lato"/>
              </a:endParaRPr>
            </a:p>
            <a:p>
              <a:pPr indent="0" lvl="0" marL="0" marR="0" rtl="0" algn="ctr">
                <a:spcBef>
                  <a:spcPts val="0"/>
                </a:spcBef>
                <a:spcAft>
                  <a:spcPts val="0"/>
                </a:spcAft>
                <a:buNone/>
              </a:pPr>
              <a:r>
                <a:rPr b="1" lang="en-US" sz="1600">
                  <a:solidFill>
                    <a:schemeClr val="dk2"/>
                  </a:solidFill>
                  <a:latin typeface="Lato"/>
                  <a:ea typeface="Lato"/>
                  <a:cs typeface="Lato"/>
                  <a:sym typeface="Lato"/>
                </a:rPr>
                <a:t>DVR e valutazione rischio molestie</a:t>
              </a:r>
              <a:endParaRPr b="1" sz="1600">
                <a:solidFill>
                  <a:schemeClr val="dk2"/>
                </a:solidFill>
                <a:latin typeface="Lato"/>
                <a:ea typeface="Lato"/>
                <a:cs typeface="Lato"/>
                <a:sym typeface="Lato"/>
              </a:endParaRPr>
            </a:p>
          </p:txBody>
        </p:sp>
        <p:sp>
          <p:nvSpPr>
            <p:cNvPr id="226" name="Google Shape;226;p3"/>
            <p:cNvSpPr/>
            <p:nvPr/>
          </p:nvSpPr>
          <p:spPr>
            <a:xfrm>
              <a:off x="5517310" y="11715385"/>
              <a:ext cx="3676939" cy="8617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2200">
                <a:solidFill>
                  <a:schemeClr val="dk1"/>
                </a:solidFill>
                <a:latin typeface="Lato Light"/>
                <a:ea typeface="Lato Light"/>
                <a:cs typeface="Lato Light"/>
                <a:sym typeface="Lato Light"/>
              </a:endParaRPr>
            </a:p>
          </p:txBody>
        </p:sp>
      </p:grpSp>
      <p:grpSp>
        <p:nvGrpSpPr>
          <p:cNvPr id="227" name="Google Shape;227;p3"/>
          <p:cNvGrpSpPr/>
          <p:nvPr/>
        </p:nvGrpSpPr>
        <p:grpSpPr>
          <a:xfrm>
            <a:off x="6834415" y="5235276"/>
            <a:ext cx="2842457" cy="923330"/>
            <a:chOff x="4738986" y="11069053"/>
            <a:chExt cx="4547589" cy="1846660"/>
          </a:xfrm>
        </p:grpSpPr>
        <p:sp>
          <p:nvSpPr>
            <p:cNvPr id="228" name="Google Shape;228;p3"/>
            <p:cNvSpPr txBox="1"/>
            <p:nvPr/>
          </p:nvSpPr>
          <p:spPr>
            <a:xfrm>
              <a:off x="4738986" y="11069053"/>
              <a:ext cx="4547589" cy="1846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200">
                  <a:solidFill>
                    <a:schemeClr val="dk2"/>
                  </a:solidFill>
                  <a:latin typeface="Lato"/>
                  <a:ea typeface="Lato"/>
                  <a:cs typeface="Lato"/>
                  <a:sym typeface="Lato"/>
                </a:rPr>
                <a:t>Certificazioni</a:t>
              </a:r>
              <a:endParaRPr b="1" sz="2200">
                <a:solidFill>
                  <a:schemeClr val="dk2"/>
                </a:solidFill>
                <a:latin typeface="Lato"/>
                <a:ea typeface="Lato"/>
                <a:cs typeface="Lato"/>
                <a:sym typeface="Lato"/>
              </a:endParaRPr>
            </a:p>
            <a:p>
              <a:pPr indent="0" lvl="0" marL="0" marR="0" rtl="0" algn="ctr">
                <a:spcBef>
                  <a:spcPts val="0"/>
                </a:spcBef>
                <a:spcAft>
                  <a:spcPts val="0"/>
                </a:spcAft>
                <a:buNone/>
              </a:pPr>
              <a:r>
                <a:rPr lang="en-US" sz="1600">
                  <a:solidFill>
                    <a:schemeClr val="dk2"/>
                  </a:solidFill>
                  <a:latin typeface="Lato"/>
                  <a:ea typeface="Lato"/>
                  <a:cs typeface="Lato"/>
                  <a:sym typeface="Lato"/>
                </a:rPr>
                <a:t>Integrazione con gli altri sistemi, audit, riesame e NC</a:t>
              </a:r>
              <a:endParaRPr/>
            </a:p>
          </p:txBody>
        </p:sp>
        <p:sp>
          <p:nvSpPr>
            <p:cNvPr id="229" name="Google Shape;229;p3"/>
            <p:cNvSpPr/>
            <p:nvPr/>
          </p:nvSpPr>
          <p:spPr>
            <a:xfrm>
              <a:off x="5517310" y="11715385"/>
              <a:ext cx="3676939" cy="8617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2200">
                <a:solidFill>
                  <a:schemeClr val="dk1"/>
                </a:solidFill>
                <a:latin typeface="Lato Light"/>
                <a:ea typeface="Lato Light"/>
                <a:cs typeface="Lato Light"/>
                <a:sym typeface="Lato Light"/>
              </a:endParaRPr>
            </a:p>
          </p:txBody>
        </p:sp>
      </p:grpSp>
      <p:grpSp>
        <p:nvGrpSpPr>
          <p:cNvPr id="230" name="Google Shape;230;p3"/>
          <p:cNvGrpSpPr/>
          <p:nvPr/>
        </p:nvGrpSpPr>
        <p:grpSpPr>
          <a:xfrm>
            <a:off x="8949448" y="2678806"/>
            <a:ext cx="2353728" cy="808691"/>
            <a:chOff x="5491749" y="10959777"/>
            <a:chExt cx="3765681" cy="1617382"/>
          </a:xfrm>
        </p:grpSpPr>
        <p:sp>
          <p:nvSpPr>
            <p:cNvPr id="231" name="Google Shape;231;p3"/>
            <p:cNvSpPr txBox="1"/>
            <p:nvPr/>
          </p:nvSpPr>
          <p:spPr>
            <a:xfrm>
              <a:off x="5491749" y="10959777"/>
              <a:ext cx="3765681" cy="15388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200">
                  <a:solidFill>
                    <a:schemeClr val="dk2"/>
                  </a:solidFill>
                  <a:latin typeface="Lato"/>
                  <a:ea typeface="Lato"/>
                  <a:cs typeface="Lato"/>
                  <a:sym typeface="Lato"/>
                </a:rPr>
                <a:t>Sistema segnalazioni</a:t>
              </a:r>
              <a:endParaRPr b="1" sz="2200">
                <a:solidFill>
                  <a:schemeClr val="dk2"/>
                </a:solidFill>
                <a:latin typeface="Lato"/>
                <a:ea typeface="Lato"/>
                <a:cs typeface="Lato"/>
                <a:sym typeface="Lato"/>
              </a:endParaRPr>
            </a:p>
          </p:txBody>
        </p:sp>
        <p:sp>
          <p:nvSpPr>
            <p:cNvPr id="232" name="Google Shape;232;p3"/>
            <p:cNvSpPr/>
            <p:nvPr/>
          </p:nvSpPr>
          <p:spPr>
            <a:xfrm>
              <a:off x="5517310" y="11715385"/>
              <a:ext cx="3676939" cy="8617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2200">
                <a:solidFill>
                  <a:schemeClr val="dk1"/>
                </a:solidFill>
                <a:latin typeface="Lato Light"/>
                <a:ea typeface="Lato Light"/>
                <a:cs typeface="Lato Light"/>
                <a:sym typeface="Lato Light"/>
              </a:endParaRPr>
            </a:p>
          </p:txBody>
        </p:sp>
      </p:grpSp>
      <p:pic>
        <p:nvPicPr>
          <p:cNvPr descr="Frecce a zig zag con riempimento a tinta unita" id="233" name="Google Shape;233;p3"/>
          <p:cNvPicPr preferRelativeResize="0"/>
          <p:nvPr/>
        </p:nvPicPr>
        <p:blipFill rotWithShape="1">
          <a:blip r:embed="rId3">
            <a:alphaModFix/>
          </a:blip>
          <a:srcRect b="0" l="0" r="0" t="0"/>
          <a:stretch/>
        </p:blipFill>
        <p:spPr>
          <a:xfrm>
            <a:off x="1197237" y="3982280"/>
            <a:ext cx="914400" cy="914400"/>
          </a:xfrm>
          <a:prstGeom prst="rect">
            <a:avLst/>
          </a:prstGeom>
          <a:noFill/>
          <a:ln>
            <a:noFill/>
          </a:ln>
        </p:spPr>
      </p:pic>
      <p:pic>
        <p:nvPicPr>
          <p:cNvPr descr="Bambini con riempimento a tinta unita" id="234" name="Google Shape;234;p3"/>
          <p:cNvPicPr preferRelativeResize="0"/>
          <p:nvPr/>
        </p:nvPicPr>
        <p:blipFill rotWithShape="1">
          <a:blip r:embed="rId4">
            <a:alphaModFix/>
          </a:blip>
          <a:srcRect b="0" l="0" r="0" t="0"/>
          <a:stretch/>
        </p:blipFill>
        <p:spPr>
          <a:xfrm>
            <a:off x="3361816" y="3989518"/>
            <a:ext cx="914400" cy="914400"/>
          </a:xfrm>
          <a:prstGeom prst="rect">
            <a:avLst/>
          </a:prstGeom>
          <a:noFill/>
          <a:ln>
            <a:noFill/>
          </a:ln>
        </p:spPr>
      </p:pic>
      <p:pic>
        <p:nvPicPr>
          <p:cNvPr descr="Recensione cliente con riempimento a tinta unita" id="235" name="Google Shape;235;p3"/>
          <p:cNvPicPr preferRelativeResize="0"/>
          <p:nvPr/>
        </p:nvPicPr>
        <p:blipFill rotWithShape="1">
          <a:blip r:embed="rId5">
            <a:alphaModFix/>
          </a:blip>
          <a:srcRect b="0" l="0" r="0" t="0"/>
          <a:stretch/>
        </p:blipFill>
        <p:spPr>
          <a:xfrm>
            <a:off x="9938860" y="4022105"/>
            <a:ext cx="914400" cy="914400"/>
          </a:xfrm>
          <a:prstGeom prst="rect">
            <a:avLst/>
          </a:prstGeom>
          <a:noFill/>
          <a:ln>
            <a:noFill/>
          </a:ln>
        </p:spPr>
      </p:pic>
      <p:pic>
        <p:nvPicPr>
          <p:cNvPr descr="Ingranaggi con riempimento a tinta unita" id="236" name="Google Shape;236;p3"/>
          <p:cNvPicPr preferRelativeResize="0"/>
          <p:nvPr/>
        </p:nvPicPr>
        <p:blipFill rotWithShape="1">
          <a:blip r:embed="rId6">
            <a:alphaModFix/>
          </a:blip>
          <a:srcRect b="0" l="0" r="0" t="0"/>
          <a:stretch/>
        </p:blipFill>
        <p:spPr>
          <a:xfrm>
            <a:off x="7751803" y="4029157"/>
            <a:ext cx="914400" cy="914400"/>
          </a:xfrm>
          <a:prstGeom prst="rect">
            <a:avLst/>
          </a:prstGeom>
          <a:noFill/>
          <a:ln>
            <a:noFill/>
          </a:ln>
        </p:spPr>
      </p:pic>
      <p:pic>
        <p:nvPicPr>
          <p:cNvPr descr="Casa1 con riempimento a tinta unita" id="237" name="Google Shape;237;p3"/>
          <p:cNvPicPr preferRelativeResize="0"/>
          <p:nvPr/>
        </p:nvPicPr>
        <p:blipFill rotWithShape="1">
          <a:blip r:embed="rId7">
            <a:alphaModFix/>
          </a:blip>
          <a:srcRect b="0" l="0" r="0" t="0"/>
          <a:stretch/>
        </p:blipFill>
        <p:spPr>
          <a:xfrm>
            <a:off x="5597849" y="3989518"/>
            <a:ext cx="914400" cy="914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
          <p:cNvSpPr/>
          <p:nvPr/>
        </p:nvSpPr>
        <p:spPr>
          <a:xfrm>
            <a:off x="1830993" y="1376677"/>
            <a:ext cx="4273676" cy="4278010"/>
          </a:xfrm>
          <a:custGeom>
            <a:rect b="b" l="l" r="r" t="t"/>
            <a:pathLst>
              <a:path extrusionOk="0" h="8704" w="8696">
                <a:moveTo>
                  <a:pt x="8695" y="4639"/>
                </a:moveTo>
                <a:lnTo>
                  <a:pt x="8695" y="4639"/>
                </a:lnTo>
                <a:cubicBezTo>
                  <a:pt x="8552" y="6908"/>
                  <a:pt x="6658" y="8703"/>
                  <a:pt x="4352" y="8703"/>
                </a:cubicBezTo>
                <a:cubicBezTo>
                  <a:pt x="1947" y="8703"/>
                  <a:pt x="0" y="6756"/>
                  <a:pt x="0" y="4352"/>
                </a:cubicBezTo>
                <a:cubicBezTo>
                  <a:pt x="0" y="2010"/>
                  <a:pt x="1857" y="90"/>
                  <a:pt x="4181" y="0"/>
                </a:cubicBezTo>
              </a:path>
            </a:pathLst>
          </a:custGeom>
          <a:noFill/>
          <a:ln cap="flat" cmpd="sng" w="38100">
            <a:solidFill>
              <a:srgbClr val="7F7F7F">
                <a:alpha val="49803"/>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44" name="Google Shape;244;p4"/>
          <p:cNvSpPr/>
          <p:nvPr/>
        </p:nvSpPr>
        <p:spPr>
          <a:xfrm>
            <a:off x="5989808" y="3515681"/>
            <a:ext cx="225387" cy="208049"/>
          </a:xfrm>
          <a:custGeom>
            <a:rect b="b" l="l" r="r" t="t"/>
            <a:pathLst>
              <a:path extrusionOk="0" h="423" w="458">
                <a:moveTo>
                  <a:pt x="242" y="0"/>
                </a:moveTo>
                <a:lnTo>
                  <a:pt x="242" y="0"/>
                </a:lnTo>
                <a:cubicBezTo>
                  <a:pt x="189" y="135"/>
                  <a:pt x="99" y="296"/>
                  <a:pt x="0" y="404"/>
                </a:cubicBezTo>
                <a:cubicBezTo>
                  <a:pt x="233" y="332"/>
                  <a:pt x="233" y="332"/>
                  <a:pt x="233" y="332"/>
                </a:cubicBezTo>
                <a:cubicBezTo>
                  <a:pt x="457" y="422"/>
                  <a:pt x="457" y="422"/>
                  <a:pt x="457" y="422"/>
                </a:cubicBezTo>
                <a:cubicBezTo>
                  <a:pt x="367" y="314"/>
                  <a:pt x="286" y="135"/>
                  <a:pt x="242" y="0"/>
                </a:cubicBezTo>
              </a:path>
            </a:pathLst>
          </a:custGeom>
          <a:solidFill>
            <a:srgbClr val="6666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45" name="Google Shape;245;p4"/>
          <p:cNvSpPr/>
          <p:nvPr/>
        </p:nvSpPr>
        <p:spPr>
          <a:xfrm>
            <a:off x="3794457" y="1287822"/>
            <a:ext cx="177709" cy="182043"/>
          </a:xfrm>
          <a:custGeom>
            <a:rect b="b" l="l" r="r" t="t"/>
            <a:pathLst>
              <a:path extrusionOk="0" h="369" w="360">
                <a:moveTo>
                  <a:pt x="180" y="368"/>
                </a:moveTo>
                <a:lnTo>
                  <a:pt x="180" y="368"/>
                </a:lnTo>
                <a:cubicBezTo>
                  <a:pt x="287" y="359"/>
                  <a:pt x="359" y="279"/>
                  <a:pt x="359" y="180"/>
                </a:cubicBezTo>
                <a:cubicBezTo>
                  <a:pt x="359" y="81"/>
                  <a:pt x="278" y="0"/>
                  <a:pt x="171" y="0"/>
                </a:cubicBezTo>
                <a:cubicBezTo>
                  <a:pt x="72" y="9"/>
                  <a:pt x="0" y="90"/>
                  <a:pt x="0" y="189"/>
                </a:cubicBezTo>
                <a:cubicBezTo>
                  <a:pt x="0" y="288"/>
                  <a:pt x="81" y="368"/>
                  <a:pt x="180" y="368"/>
                </a:cubicBezTo>
              </a:path>
            </a:pathLst>
          </a:custGeom>
          <a:solidFill>
            <a:srgbClr val="6666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46" name="Google Shape;246;p4"/>
          <p:cNvSpPr/>
          <p:nvPr/>
        </p:nvSpPr>
        <p:spPr>
          <a:xfrm>
            <a:off x="5125104" y="1430855"/>
            <a:ext cx="1959129" cy="1954795"/>
          </a:xfrm>
          <a:custGeom>
            <a:rect b="b" l="l" r="r" t="t"/>
            <a:pathLst>
              <a:path extrusionOk="0" h="3976" w="3985">
                <a:moveTo>
                  <a:pt x="1992" y="3975"/>
                </a:moveTo>
                <a:lnTo>
                  <a:pt x="1992" y="3975"/>
                </a:lnTo>
                <a:cubicBezTo>
                  <a:pt x="898" y="3975"/>
                  <a:pt x="0" y="3086"/>
                  <a:pt x="0" y="1991"/>
                </a:cubicBezTo>
                <a:cubicBezTo>
                  <a:pt x="0" y="888"/>
                  <a:pt x="898" y="0"/>
                  <a:pt x="1992" y="0"/>
                </a:cubicBezTo>
                <a:cubicBezTo>
                  <a:pt x="3086" y="0"/>
                  <a:pt x="3984" y="888"/>
                  <a:pt x="3984" y="1991"/>
                </a:cubicBezTo>
                <a:cubicBezTo>
                  <a:pt x="3984" y="3086"/>
                  <a:pt x="3086" y="3975"/>
                  <a:pt x="1992" y="3975"/>
                </a:cubicBezTo>
                <a:close/>
                <a:moveTo>
                  <a:pt x="1992" y="134"/>
                </a:moveTo>
                <a:lnTo>
                  <a:pt x="1992" y="134"/>
                </a:lnTo>
                <a:cubicBezTo>
                  <a:pt x="969" y="134"/>
                  <a:pt x="135" y="960"/>
                  <a:pt x="135" y="1991"/>
                </a:cubicBezTo>
                <a:cubicBezTo>
                  <a:pt x="135" y="3015"/>
                  <a:pt x="969" y="3840"/>
                  <a:pt x="1992" y="3840"/>
                </a:cubicBezTo>
                <a:cubicBezTo>
                  <a:pt x="3014" y="3840"/>
                  <a:pt x="3849" y="3015"/>
                  <a:pt x="3849" y="1991"/>
                </a:cubicBezTo>
                <a:cubicBezTo>
                  <a:pt x="3849" y="960"/>
                  <a:pt x="3014" y="134"/>
                  <a:pt x="1992" y="134"/>
                </a:cubicBezTo>
                <a:close/>
              </a:path>
            </a:pathLst>
          </a:custGeom>
          <a:solidFill>
            <a:srgbClr val="1E3AD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47" name="Google Shape;247;p4"/>
          <p:cNvSpPr/>
          <p:nvPr/>
        </p:nvSpPr>
        <p:spPr>
          <a:xfrm>
            <a:off x="5391667" y="1695251"/>
            <a:ext cx="1428171" cy="1423837"/>
          </a:xfrm>
          <a:custGeom>
            <a:rect b="b" l="l" r="r" t="t"/>
            <a:pathLst>
              <a:path extrusionOk="0" h="2899" w="2907">
                <a:moveTo>
                  <a:pt x="1453" y="2898"/>
                </a:moveTo>
                <a:lnTo>
                  <a:pt x="1453" y="2898"/>
                </a:lnTo>
                <a:cubicBezTo>
                  <a:pt x="655" y="2898"/>
                  <a:pt x="0" y="2252"/>
                  <a:pt x="0" y="1453"/>
                </a:cubicBezTo>
                <a:cubicBezTo>
                  <a:pt x="0" y="646"/>
                  <a:pt x="655" y="0"/>
                  <a:pt x="1453" y="0"/>
                </a:cubicBezTo>
                <a:cubicBezTo>
                  <a:pt x="2251" y="0"/>
                  <a:pt x="2906" y="646"/>
                  <a:pt x="2906" y="1453"/>
                </a:cubicBezTo>
                <a:cubicBezTo>
                  <a:pt x="2906" y="2252"/>
                  <a:pt x="2251" y="2898"/>
                  <a:pt x="1453" y="2898"/>
                </a:cubicBezTo>
                <a:close/>
                <a:moveTo>
                  <a:pt x="1453" y="45"/>
                </a:moveTo>
                <a:lnTo>
                  <a:pt x="1453" y="45"/>
                </a:lnTo>
                <a:cubicBezTo>
                  <a:pt x="682" y="45"/>
                  <a:pt x="53" y="673"/>
                  <a:pt x="53" y="1453"/>
                </a:cubicBezTo>
                <a:cubicBezTo>
                  <a:pt x="53" y="2225"/>
                  <a:pt x="682" y="2854"/>
                  <a:pt x="1453" y="2854"/>
                </a:cubicBezTo>
                <a:cubicBezTo>
                  <a:pt x="2224" y="2854"/>
                  <a:pt x="2852" y="2225"/>
                  <a:pt x="2852" y="1453"/>
                </a:cubicBezTo>
                <a:cubicBezTo>
                  <a:pt x="2852" y="673"/>
                  <a:pt x="2224" y="45"/>
                  <a:pt x="1453" y="45"/>
                </a:cubicBezTo>
                <a:close/>
              </a:path>
            </a:pathLst>
          </a:custGeom>
          <a:solidFill>
            <a:srgbClr val="1E3AD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48" name="Google Shape;248;p4"/>
          <p:cNvSpPr/>
          <p:nvPr/>
        </p:nvSpPr>
        <p:spPr>
          <a:xfrm>
            <a:off x="5669065" y="1968316"/>
            <a:ext cx="873374" cy="877708"/>
          </a:xfrm>
          <a:custGeom>
            <a:rect b="b" l="l" r="r" t="t"/>
            <a:pathLst>
              <a:path extrusionOk="0" h="1787" w="1777">
                <a:moveTo>
                  <a:pt x="1776" y="897"/>
                </a:moveTo>
                <a:lnTo>
                  <a:pt x="1776" y="897"/>
                </a:lnTo>
                <a:cubicBezTo>
                  <a:pt x="1776" y="1382"/>
                  <a:pt x="1381" y="1786"/>
                  <a:pt x="888" y="1786"/>
                </a:cubicBezTo>
                <a:cubicBezTo>
                  <a:pt x="395" y="1786"/>
                  <a:pt x="0" y="1382"/>
                  <a:pt x="0" y="897"/>
                </a:cubicBezTo>
                <a:cubicBezTo>
                  <a:pt x="0" y="404"/>
                  <a:pt x="395" y="0"/>
                  <a:pt x="888" y="0"/>
                </a:cubicBezTo>
                <a:cubicBezTo>
                  <a:pt x="1381" y="0"/>
                  <a:pt x="1776" y="404"/>
                  <a:pt x="1776" y="897"/>
                </a:cubicBezTo>
              </a:path>
            </a:pathLst>
          </a:custGeom>
          <a:solidFill>
            <a:srgbClr val="1E3AD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cxnSp>
        <p:nvCxnSpPr>
          <p:cNvPr id="249" name="Google Shape;249;p4"/>
          <p:cNvCxnSpPr/>
          <p:nvPr/>
        </p:nvCxnSpPr>
        <p:spPr>
          <a:xfrm flipH="1" rot="10800000">
            <a:off x="6540271" y="1779772"/>
            <a:ext cx="563467" cy="314240"/>
          </a:xfrm>
          <a:prstGeom prst="straightConnector1">
            <a:avLst/>
          </a:prstGeom>
          <a:noFill/>
          <a:ln cap="flat" cmpd="sng" w="16200">
            <a:solidFill>
              <a:srgbClr val="7F7F7F">
                <a:alpha val="49803"/>
              </a:srgbClr>
            </a:solidFill>
            <a:prstDash val="solid"/>
            <a:round/>
            <a:headEnd len="med" w="med" type="none"/>
            <a:tailEnd len="med" w="med" type="none"/>
          </a:ln>
        </p:spPr>
      </p:cxnSp>
      <p:sp>
        <p:nvSpPr>
          <p:cNvPr id="250" name="Google Shape;250;p4"/>
          <p:cNvSpPr/>
          <p:nvPr/>
        </p:nvSpPr>
        <p:spPr>
          <a:xfrm>
            <a:off x="6395071" y="1976984"/>
            <a:ext cx="251393" cy="195046"/>
          </a:xfrm>
          <a:custGeom>
            <a:rect b="b" l="l" r="r" t="t"/>
            <a:pathLst>
              <a:path extrusionOk="0" h="396" w="512">
                <a:moveTo>
                  <a:pt x="0" y="395"/>
                </a:moveTo>
                <a:lnTo>
                  <a:pt x="511" y="341"/>
                </a:lnTo>
                <a:lnTo>
                  <a:pt x="314" y="224"/>
                </a:lnTo>
                <a:lnTo>
                  <a:pt x="323" y="0"/>
                </a:lnTo>
                <a:lnTo>
                  <a:pt x="0" y="395"/>
                </a:lnTo>
              </a:path>
            </a:pathLst>
          </a:custGeom>
          <a:solidFill>
            <a:srgbClr val="6666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51" name="Google Shape;251;p4"/>
          <p:cNvSpPr/>
          <p:nvPr/>
        </p:nvSpPr>
        <p:spPr>
          <a:xfrm>
            <a:off x="7079899" y="1543549"/>
            <a:ext cx="344581" cy="264396"/>
          </a:xfrm>
          <a:custGeom>
            <a:rect b="b" l="l" r="r" t="t"/>
            <a:pathLst>
              <a:path extrusionOk="0" h="539" w="702">
                <a:moveTo>
                  <a:pt x="0" y="484"/>
                </a:moveTo>
                <a:lnTo>
                  <a:pt x="180" y="179"/>
                </a:lnTo>
                <a:lnTo>
                  <a:pt x="503" y="0"/>
                </a:lnTo>
                <a:lnTo>
                  <a:pt x="422" y="278"/>
                </a:lnTo>
                <a:lnTo>
                  <a:pt x="701" y="359"/>
                </a:lnTo>
                <a:lnTo>
                  <a:pt x="377" y="538"/>
                </a:lnTo>
                <a:lnTo>
                  <a:pt x="19" y="529"/>
                </a:lnTo>
                <a:lnTo>
                  <a:pt x="0" y="484"/>
                </a:lnTo>
              </a:path>
            </a:pathLst>
          </a:custGeom>
          <a:solidFill>
            <a:srgbClr val="6666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52" name="Google Shape;252;p4"/>
          <p:cNvSpPr/>
          <p:nvPr/>
        </p:nvSpPr>
        <p:spPr>
          <a:xfrm>
            <a:off x="2763964" y="1276421"/>
            <a:ext cx="741175" cy="745510"/>
          </a:xfrm>
          <a:custGeom>
            <a:rect b="b" l="l" r="r" t="t"/>
            <a:pathLst>
              <a:path extrusionOk="0" h="1518" w="1509">
                <a:moveTo>
                  <a:pt x="1508" y="754"/>
                </a:moveTo>
                <a:lnTo>
                  <a:pt x="1508" y="754"/>
                </a:lnTo>
                <a:cubicBezTo>
                  <a:pt x="1508" y="1176"/>
                  <a:pt x="1176" y="1517"/>
                  <a:pt x="754" y="1517"/>
                </a:cubicBezTo>
                <a:cubicBezTo>
                  <a:pt x="333" y="1517"/>
                  <a:pt x="0" y="1176"/>
                  <a:pt x="0" y="754"/>
                </a:cubicBezTo>
                <a:cubicBezTo>
                  <a:pt x="0" y="341"/>
                  <a:pt x="333" y="0"/>
                  <a:pt x="754" y="0"/>
                </a:cubicBezTo>
                <a:cubicBezTo>
                  <a:pt x="1176" y="0"/>
                  <a:pt x="1508" y="341"/>
                  <a:pt x="1508" y="754"/>
                </a:cubicBezTo>
              </a:path>
            </a:pathLst>
          </a:cu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200">
                <a:solidFill>
                  <a:schemeClr val="dk1"/>
                </a:solidFill>
                <a:latin typeface="Calibri"/>
                <a:ea typeface="Calibri"/>
                <a:cs typeface="Calibri"/>
                <a:sym typeface="Calibri"/>
              </a:rPr>
              <a:t>	</a:t>
            </a:r>
            <a:endParaRPr/>
          </a:p>
        </p:txBody>
      </p:sp>
      <p:sp>
        <p:nvSpPr>
          <p:cNvPr id="253" name="Google Shape;253;p4"/>
          <p:cNvSpPr/>
          <p:nvPr/>
        </p:nvSpPr>
        <p:spPr>
          <a:xfrm>
            <a:off x="3107382" y="5180464"/>
            <a:ext cx="745510" cy="745510"/>
          </a:xfrm>
          <a:custGeom>
            <a:rect b="b" l="l" r="r" t="t"/>
            <a:pathLst>
              <a:path extrusionOk="0" h="1516" w="1517">
                <a:moveTo>
                  <a:pt x="1516" y="753"/>
                </a:moveTo>
                <a:lnTo>
                  <a:pt x="1516" y="753"/>
                </a:lnTo>
                <a:cubicBezTo>
                  <a:pt x="1516" y="1174"/>
                  <a:pt x="1176" y="1515"/>
                  <a:pt x="763" y="1515"/>
                </a:cubicBezTo>
                <a:cubicBezTo>
                  <a:pt x="341" y="1515"/>
                  <a:pt x="0" y="1174"/>
                  <a:pt x="0" y="753"/>
                </a:cubicBezTo>
                <a:cubicBezTo>
                  <a:pt x="0" y="340"/>
                  <a:pt x="341" y="0"/>
                  <a:pt x="763" y="0"/>
                </a:cubicBezTo>
                <a:cubicBezTo>
                  <a:pt x="1176" y="0"/>
                  <a:pt x="1516" y="340"/>
                  <a:pt x="1516" y="753"/>
                </a:cubicBezTo>
              </a:path>
            </a:pathLst>
          </a:custGeom>
          <a:solidFill>
            <a:srgbClr val="FF00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54" name="Google Shape;254;p4"/>
          <p:cNvSpPr/>
          <p:nvPr/>
        </p:nvSpPr>
        <p:spPr>
          <a:xfrm>
            <a:off x="4487722" y="5120142"/>
            <a:ext cx="745510" cy="745510"/>
          </a:xfrm>
          <a:custGeom>
            <a:rect b="b" l="l" r="r" t="t"/>
            <a:pathLst>
              <a:path extrusionOk="0" h="1518" w="1518">
                <a:moveTo>
                  <a:pt x="1517" y="754"/>
                </a:moveTo>
                <a:lnTo>
                  <a:pt x="1517" y="754"/>
                </a:lnTo>
                <a:cubicBezTo>
                  <a:pt x="1517" y="1176"/>
                  <a:pt x="1176" y="1517"/>
                  <a:pt x="754" y="1517"/>
                </a:cubicBezTo>
                <a:cubicBezTo>
                  <a:pt x="341" y="1517"/>
                  <a:pt x="0" y="1176"/>
                  <a:pt x="0" y="754"/>
                </a:cubicBezTo>
                <a:cubicBezTo>
                  <a:pt x="0" y="341"/>
                  <a:pt x="341" y="0"/>
                  <a:pt x="754" y="0"/>
                </a:cubicBezTo>
                <a:cubicBezTo>
                  <a:pt x="1176" y="0"/>
                  <a:pt x="1517" y="341"/>
                  <a:pt x="1517" y="754"/>
                </a:cubicBezTo>
              </a:path>
            </a:pathLst>
          </a:custGeom>
          <a:solidFill>
            <a:srgbClr val="6313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55" name="Google Shape;255;p4"/>
          <p:cNvSpPr/>
          <p:nvPr/>
        </p:nvSpPr>
        <p:spPr>
          <a:xfrm>
            <a:off x="5515196" y="4181005"/>
            <a:ext cx="741175" cy="745510"/>
          </a:xfrm>
          <a:custGeom>
            <a:rect b="b" l="l" r="r" t="t"/>
            <a:pathLst>
              <a:path extrusionOk="0" h="1517" w="1508">
                <a:moveTo>
                  <a:pt x="1507" y="754"/>
                </a:moveTo>
                <a:lnTo>
                  <a:pt x="1507" y="754"/>
                </a:lnTo>
                <a:cubicBezTo>
                  <a:pt x="1507" y="1175"/>
                  <a:pt x="1175" y="1516"/>
                  <a:pt x="754" y="1516"/>
                </a:cubicBezTo>
                <a:cubicBezTo>
                  <a:pt x="332" y="1516"/>
                  <a:pt x="0" y="1175"/>
                  <a:pt x="0" y="754"/>
                </a:cubicBezTo>
                <a:cubicBezTo>
                  <a:pt x="0" y="341"/>
                  <a:pt x="332" y="0"/>
                  <a:pt x="754" y="0"/>
                </a:cubicBezTo>
                <a:cubicBezTo>
                  <a:pt x="1175" y="0"/>
                  <a:pt x="1507" y="341"/>
                  <a:pt x="1507" y="754"/>
                </a:cubicBezTo>
              </a:path>
            </a:pathLst>
          </a:custGeom>
          <a:solidFill>
            <a:srgbClr val="7BEB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56" name="Google Shape;256;p4"/>
          <p:cNvSpPr/>
          <p:nvPr/>
        </p:nvSpPr>
        <p:spPr>
          <a:xfrm>
            <a:off x="5903121" y="2250049"/>
            <a:ext cx="405263" cy="314242"/>
          </a:xfrm>
          <a:custGeom>
            <a:rect b="b" l="l" r="r" t="t"/>
            <a:pathLst>
              <a:path extrusionOk="0" h="638" w="825">
                <a:moveTo>
                  <a:pt x="779" y="637"/>
                </a:moveTo>
                <a:lnTo>
                  <a:pt x="779" y="637"/>
                </a:lnTo>
                <a:cubicBezTo>
                  <a:pt x="44" y="637"/>
                  <a:pt x="44" y="637"/>
                  <a:pt x="44" y="637"/>
                </a:cubicBezTo>
                <a:cubicBezTo>
                  <a:pt x="17" y="637"/>
                  <a:pt x="0" y="619"/>
                  <a:pt x="0" y="592"/>
                </a:cubicBezTo>
                <a:cubicBezTo>
                  <a:pt x="0" y="45"/>
                  <a:pt x="0" y="45"/>
                  <a:pt x="0" y="45"/>
                </a:cubicBezTo>
                <a:cubicBezTo>
                  <a:pt x="0" y="26"/>
                  <a:pt x="17" y="0"/>
                  <a:pt x="44" y="0"/>
                </a:cubicBezTo>
                <a:cubicBezTo>
                  <a:pt x="314" y="0"/>
                  <a:pt x="314" y="0"/>
                  <a:pt x="314" y="0"/>
                </a:cubicBezTo>
                <a:cubicBezTo>
                  <a:pt x="323" y="0"/>
                  <a:pt x="332" y="9"/>
                  <a:pt x="341" y="18"/>
                </a:cubicBezTo>
                <a:cubicBezTo>
                  <a:pt x="421" y="98"/>
                  <a:pt x="421" y="98"/>
                  <a:pt x="421" y="98"/>
                </a:cubicBezTo>
                <a:cubicBezTo>
                  <a:pt x="779" y="98"/>
                  <a:pt x="779" y="98"/>
                  <a:pt x="779" y="98"/>
                </a:cubicBezTo>
                <a:cubicBezTo>
                  <a:pt x="806" y="98"/>
                  <a:pt x="824" y="116"/>
                  <a:pt x="824" y="143"/>
                </a:cubicBezTo>
                <a:cubicBezTo>
                  <a:pt x="824" y="592"/>
                  <a:pt x="824" y="592"/>
                  <a:pt x="824" y="592"/>
                </a:cubicBezTo>
                <a:cubicBezTo>
                  <a:pt x="824" y="619"/>
                  <a:pt x="806" y="637"/>
                  <a:pt x="779" y="637"/>
                </a:cubicBezTo>
                <a:close/>
                <a:moveTo>
                  <a:pt x="53" y="583"/>
                </a:moveTo>
                <a:lnTo>
                  <a:pt x="53" y="583"/>
                </a:lnTo>
                <a:cubicBezTo>
                  <a:pt x="770" y="583"/>
                  <a:pt x="770" y="583"/>
                  <a:pt x="770" y="583"/>
                </a:cubicBezTo>
                <a:cubicBezTo>
                  <a:pt x="770" y="152"/>
                  <a:pt x="770" y="152"/>
                  <a:pt x="770" y="152"/>
                </a:cubicBezTo>
                <a:cubicBezTo>
                  <a:pt x="412" y="152"/>
                  <a:pt x="412" y="152"/>
                  <a:pt x="412" y="152"/>
                </a:cubicBezTo>
                <a:cubicBezTo>
                  <a:pt x="403" y="152"/>
                  <a:pt x="395" y="152"/>
                  <a:pt x="385" y="143"/>
                </a:cubicBezTo>
                <a:cubicBezTo>
                  <a:pt x="305" y="53"/>
                  <a:pt x="305" y="53"/>
                  <a:pt x="305" y="53"/>
                </a:cubicBezTo>
                <a:cubicBezTo>
                  <a:pt x="53" y="53"/>
                  <a:pt x="53" y="53"/>
                  <a:pt x="53" y="53"/>
                </a:cubicBezTo>
                <a:lnTo>
                  <a:pt x="53" y="583"/>
                </a:lnTo>
                <a:close/>
                <a:moveTo>
                  <a:pt x="430" y="107"/>
                </a:moveTo>
                <a:lnTo>
                  <a:pt x="430" y="107"/>
                </a:lnTo>
                <a:close/>
                <a:moveTo>
                  <a:pt x="314" y="53"/>
                </a:moveTo>
                <a:lnTo>
                  <a:pt x="314" y="53"/>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57" name="Google Shape;257;p4"/>
          <p:cNvSpPr/>
          <p:nvPr/>
        </p:nvSpPr>
        <p:spPr>
          <a:xfrm>
            <a:off x="6104669" y="2250049"/>
            <a:ext cx="203715" cy="26006"/>
          </a:xfrm>
          <a:custGeom>
            <a:rect b="b" l="l" r="r" t="t"/>
            <a:pathLst>
              <a:path extrusionOk="0" h="54" w="413">
                <a:moveTo>
                  <a:pt x="385" y="53"/>
                </a:moveTo>
                <a:lnTo>
                  <a:pt x="385" y="53"/>
                </a:lnTo>
                <a:cubicBezTo>
                  <a:pt x="26" y="53"/>
                  <a:pt x="26" y="53"/>
                  <a:pt x="26" y="53"/>
                </a:cubicBezTo>
                <a:cubicBezTo>
                  <a:pt x="9" y="53"/>
                  <a:pt x="0" y="45"/>
                  <a:pt x="0" y="26"/>
                </a:cubicBezTo>
                <a:cubicBezTo>
                  <a:pt x="0" y="18"/>
                  <a:pt x="9" y="0"/>
                  <a:pt x="26" y="0"/>
                </a:cubicBezTo>
                <a:cubicBezTo>
                  <a:pt x="385" y="0"/>
                  <a:pt x="385" y="0"/>
                  <a:pt x="385" y="0"/>
                </a:cubicBezTo>
                <a:cubicBezTo>
                  <a:pt x="394" y="0"/>
                  <a:pt x="412" y="18"/>
                  <a:pt x="412" y="26"/>
                </a:cubicBezTo>
                <a:cubicBezTo>
                  <a:pt x="412" y="45"/>
                  <a:pt x="394" y="53"/>
                  <a:pt x="385" y="53"/>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58" name="Google Shape;258;p4"/>
          <p:cNvSpPr/>
          <p:nvPr/>
        </p:nvSpPr>
        <p:spPr>
          <a:xfrm>
            <a:off x="1813656" y="4035804"/>
            <a:ext cx="75851" cy="26006"/>
          </a:xfrm>
          <a:custGeom>
            <a:rect b="b" l="l" r="r" t="t"/>
            <a:pathLst>
              <a:path extrusionOk="0" h="55" w="153">
                <a:moveTo>
                  <a:pt x="125" y="0"/>
                </a:moveTo>
                <a:lnTo>
                  <a:pt x="125" y="0"/>
                </a:lnTo>
                <a:cubicBezTo>
                  <a:pt x="27" y="0"/>
                  <a:pt x="27" y="0"/>
                  <a:pt x="27" y="0"/>
                </a:cubicBezTo>
                <a:cubicBezTo>
                  <a:pt x="18" y="0"/>
                  <a:pt x="0" y="9"/>
                  <a:pt x="0" y="27"/>
                </a:cubicBezTo>
                <a:cubicBezTo>
                  <a:pt x="0" y="36"/>
                  <a:pt x="18" y="54"/>
                  <a:pt x="27" y="54"/>
                </a:cubicBezTo>
                <a:cubicBezTo>
                  <a:pt x="125" y="54"/>
                  <a:pt x="125" y="54"/>
                  <a:pt x="125" y="54"/>
                </a:cubicBezTo>
                <a:cubicBezTo>
                  <a:pt x="144" y="54"/>
                  <a:pt x="152" y="36"/>
                  <a:pt x="152" y="27"/>
                </a:cubicBezTo>
                <a:cubicBezTo>
                  <a:pt x="152" y="9"/>
                  <a:pt x="144" y="0"/>
                  <a:pt x="125" y="0"/>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59" name="Google Shape;259;p4"/>
          <p:cNvSpPr txBox="1"/>
          <p:nvPr/>
        </p:nvSpPr>
        <p:spPr>
          <a:xfrm>
            <a:off x="950651" y="708151"/>
            <a:ext cx="2055990"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2"/>
                </a:solidFill>
                <a:latin typeface="Lato"/>
                <a:ea typeface="Lato"/>
                <a:cs typeface="Lato"/>
                <a:sym typeface="Lato"/>
              </a:rPr>
              <a:t>Individuazione del cluster e dei KPI di riferimento</a:t>
            </a:r>
            <a:endParaRPr b="1" sz="1600">
              <a:solidFill>
                <a:schemeClr val="dk2"/>
              </a:solidFill>
              <a:latin typeface="Lato"/>
              <a:ea typeface="Lato"/>
              <a:cs typeface="Lato"/>
              <a:sym typeface="Lato"/>
            </a:endParaRPr>
          </a:p>
          <a:p>
            <a:pPr indent="0" lvl="0" marL="0" marR="0" rtl="0" algn="ctr">
              <a:spcBef>
                <a:spcPts val="0"/>
              </a:spcBef>
              <a:spcAft>
                <a:spcPts val="0"/>
              </a:spcAft>
              <a:buNone/>
            </a:pPr>
            <a:r>
              <a:t/>
            </a:r>
            <a:endParaRPr b="1" sz="1600">
              <a:solidFill>
                <a:schemeClr val="dk2"/>
              </a:solidFill>
              <a:latin typeface="Lato"/>
              <a:ea typeface="Lato"/>
              <a:cs typeface="Lato"/>
              <a:sym typeface="Lato"/>
            </a:endParaRPr>
          </a:p>
        </p:txBody>
      </p:sp>
      <p:sp>
        <p:nvSpPr>
          <p:cNvPr id="260" name="Google Shape;260;p4"/>
          <p:cNvSpPr txBox="1"/>
          <p:nvPr/>
        </p:nvSpPr>
        <p:spPr>
          <a:xfrm>
            <a:off x="-13254" y="1799018"/>
            <a:ext cx="1787706"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2"/>
                </a:solidFill>
                <a:latin typeface="Lato"/>
                <a:ea typeface="Lato"/>
                <a:cs typeface="Lato"/>
                <a:sym typeface="Lato"/>
              </a:rPr>
              <a:t>Assessment iniziale rispetto ai KPI applicabili</a:t>
            </a:r>
            <a:endParaRPr b="1" sz="1600">
              <a:solidFill>
                <a:schemeClr val="dk2"/>
              </a:solidFill>
              <a:latin typeface="Lato"/>
              <a:ea typeface="Lato"/>
              <a:cs typeface="Lato"/>
              <a:sym typeface="Lato"/>
            </a:endParaRPr>
          </a:p>
        </p:txBody>
      </p:sp>
      <p:sp>
        <p:nvSpPr>
          <p:cNvPr id="261" name="Google Shape;261;p4"/>
          <p:cNvSpPr txBox="1"/>
          <p:nvPr/>
        </p:nvSpPr>
        <p:spPr>
          <a:xfrm>
            <a:off x="5436946" y="4978319"/>
            <a:ext cx="120951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2"/>
                </a:solidFill>
                <a:latin typeface="Lato"/>
                <a:ea typeface="Lato"/>
                <a:cs typeface="Lato"/>
                <a:sym typeface="Lato"/>
              </a:rPr>
              <a:t>Riesame</a:t>
            </a:r>
            <a:endParaRPr b="1" sz="1600">
              <a:solidFill>
                <a:schemeClr val="dk2"/>
              </a:solidFill>
              <a:latin typeface="Lato"/>
              <a:ea typeface="Lato"/>
              <a:cs typeface="Lato"/>
              <a:sym typeface="Lato"/>
            </a:endParaRPr>
          </a:p>
        </p:txBody>
      </p:sp>
      <p:grpSp>
        <p:nvGrpSpPr>
          <p:cNvPr id="262" name="Google Shape;262;p4"/>
          <p:cNvGrpSpPr/>
          <p:nvPr/>
        </p:nvGrpSpPr>
        <p:grpSpPr>
          <a:xfrm>
            <a:off x="3323178" y="40364"/>
            <a:ext cx="10375640" cy="3161294"/>
            <a:chOff x="1453444" y="206153"/>
            <a:chExt cx="48961071" cy="6328908"/>
          </a:xfrm>
        </p:grpSpPr>
        <p:sp>
          <p:nvSpPr>
            <p:cNvPr id="263" name="Google Shape;263;p4"/>
            <p:cNvSpPr txBox="1"/>
            <p:nvPr/>
          </p:nvSpPr>
          <p:spPr>
            <a:xfrm>
              <a:off x="1453444" y="206153"/>
              <a:ext cx="48961071" cy="12939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2"/>
                  </a:solidFill>
                  <a:latin typeface="Lato Black"/>
                  <a:ea typeface="Lato Black"/>
                  <a:cs typeface="Lato Black"/>
                  <a:sym typeface="Lato Black"/>
                </a:rPr>
                <a:t>Percorso Certificazione Parità di Genere</a:t>
              </a:r>
              <a:endParaRPr b="1" sz="3600">
                <a:solidFill>
                  <a:schemeClr val="dk2"/>
                </a:solidFill>
                <a:latin typeface="Lato Black"/>
                <a:ea typeface="Lato Black"/>
                <a:cs typeface="Lato Black"/>
                <a:sym typeface="Lato Black"/>
              </a:endParaRPr>
            </a:p>
          </p:txBody>
        </p:sp>
        <p:sp>
          <p:nvSpPr>
            <p:cNvPr id="264" name="Google Shape;264;p4"/>
            <p:cNvSpPr txBox="1"/>
            <p:nvPr/>
          </p:nvSpPr>
          <p:spPr>
            <a:xfrm>
              <a:off x="2236244" y="6073397"/>
              <a:ext cx="5978635" cy="461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grpSp>
      <p:sp>
        <p:nvSpPr>
          <p:cNvPr id="265" name="Google Shape;265;p4"/>
          <p:cNvSpPr txBox="1"/>
          <p:nvPr/>
        </p:nvSpPr>
        <p:spPr>
          <a:xfrm>
            <a:off x="4102941" y="3280812"/>
            <a:ext cx="184731"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66" name="Google Shape;266;p4"/>
          <p:cNvSpPr txBox="1"/>
          <p:nvPr/>
        </p:nvSpPr>
        <p:spPr>
          <a:xfrm>
            <a:off x="7424480" y="1107689"/>
            <a:ext cx="200355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Certificazione UNI PDR 125:2022</a:t>
            </a:r>
            <a:endParaRPr/>
          </a:p>
        </p:txBody>
      </p:sp>
      <p:sp>
        <p:nvSpPr>
          <p:cNvPr id="267" name="Google Shape;267;p4"/>
          <p:cNvSpPr txBox="1"/>
          <p:nvPr/>
        </p:nvSpPr>
        <p:spPr>
          <a:xfrm>
            <a:off x="2644604" y="6060237"/>
            <a:ext cx="1327562"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2"/>
                </a:solidFill>
                <a:latin typeface="Lato"/>
                <a:ea typeface="Lato"/>
                <a:cs typeface="Lato"/>
                <a:sym typeface="Lato"/>
              </a:rPr>
              <a:t>Sistema di Gestione</a:t>
            </a:r>
            <a:endParaRPr b="1" sz="1600">
              <a:solidFill>
                <a:schemeClr val="dk2"/>
              </a:solidFill>
              <a:latin typeface="Lato"/>
              <a:ea typeface="Lato"/>
              <a:cs typeface="Lato"/>
              <a:sym typeface="Lato"/>
            </a:endParaRPr>
          </a:p>
        </p:txBody>
      </p:sp>
      <p:sp>
        <p:nvSpPr>
          <p:cNvPr id="268" name="Google Shape;268;p4"/>
          <p:cNvSpPr txBox="1"/>
          <p:nvPr/>
        </p:nvSpPr>
        <p:spPr>
          <a:xfrm>
            <a:off x="4662325" y="5953746"/>
            <a:ext cx="1877945"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2"/>
                </a:solidFill>
                <a:latin typeface="Lato"/>
                <a:ea typeface="Lato"/>
                <a:cs typeface="Lato"/>
                <a:sym typeface="Lato"/>
              </a:rPr>
              <a:t>Nuovo Assessment e Audit interno</a:t>
            </a:r>
            <a:endParaRPr b="1" sz="1600">
              <a:solidFill>
                <a:schemeClr val="dk2"/>
              </a:solidFill>
              <a:latin typeface="Lato"/>
              <a:ea typeface="Lato"/>
              <a:cs typeface="Lato"/>
              <a:sym typeface="Lato"/>
            </a:endParaRPr>
          </a:p>
          <a:p>
            <a:pPr indent="0" lvl="0" marL="0" marR="0" rtl="0" algn="ctr">
              <a:spcBef>
                <a:spcPts val="0"/>
              </a:spcBef>
              <a:spcAft>
                <a:spcPts val="0"/>
              </a:spcAft>
              <a:buNone/>
            </a:pPr>
            <a:r>
              <a:t/>
            </a:r>
            <a:endParaRPr b="1" sz="1200">
              <a:solidFill>
                <a:schemeClr val="dk2"/>
              </a:solidFill>
              <a:latin typeface="Lato"/>
              <a:ea typeface="Lato"/>
              <a:cs typeface="Lato"/>
              <a:sym typeface="Lato"/>
            </a:endParaRPr>
          </a:p>
        </p:txBody>
      </p:sp>
      <p:sp>
        <p:nvSpPr>
          <p:cNvPr id="269" name="Google Shape;269;p4"/>
          <p:cNvSpPr/>
          <p:nvPr/>
        </p:nvSpPr>
        <p:spPr>
          <a:xfrm>
            <a:off x="1458238" y="3368275"/>
            <a:ext cx="745510" cy="745510"/>
          </a:xfrm>
          <a:custGeom>
            <a:rect b="b" l="l" r="r" t="t"/>
            <a:pathLst>
              <a:path extrusionOk="0" h="1516" w="1517">
                <a:moveTo>
                  <a:pt x="1516" y="753"/>
                </a:moveTo>
                <a:lnTo>
                  <a:pt x="1516" y="753"/>
                </a:lnTo>
                <a:cubicBezTo>
                  <a:pt x="1516" y="1174"/>
                  <a:pt x="1176" y="1515"/>
                  <a:pt x="763" y="1515"/>
                </a:cubicBezTo>
                <a:cubicBezTo>
                  <a:pt x="341" y="1515"/>
                  <a:pt x="0" y="1174"/>
                  <a:pt x="0" y="753"/>
                </a:cubicBezTo>
                <a:cubicBezTo>
                  <a:pt x="0" y="340"/>
                  <a:pt x="341" y="0"/>
                  <a:pt x="763" y="0"/>
                </a:cubicBezTo>
                <a:cubicBezTo>
                  <a:pt x="1176" y="0"/>
                  <a:pt x="1516" y="340"/>
                  <a:pt x="1516" y="753"/>
                </a:cubicBezTo>
              </a:path>
            </a:pathLst>
          </a:custGeom>
          <a:solidFill>
            <a:srgbClr val="66FF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70" name="Google Shape;270;p4"/>
          <p:cNvSpPr/>
          <p:nvPr/>
        </p:nvSpPr>
        <p:spPr>
          <a:xfrm>
            <a:off x="1993415" y="4519335"/>
            <a:ext cx="745510" cy="745510"/>
          </a:xfrm>
          <a:custGeom>
            <a:rect b="b" l="l" r="r" t="t"/>
            <a:pathLst>
              <a:path extrusionOk="0" h="1516" w="1517">
                <a:moveTo>
                  <a:pt x="1516" y="753"/>
                </a:moveTo>
                <a:lnTo>
                  <a:pt x="1516" y="753"/>
                </a:lnTo>
                <a:cubicBezTo>
                  <a:pt x="1516" y="1174"/>
                  <a:pt x="1176" y="1515"/>
                  <a:pt x="763" y="1515"/>
                </a:cubicBezTo>
                <a:cubicBezTo>
                  <a:pt x="341" y="1515"/>
                  <a:pt x="0" y="1174"/>
                  <a:pt x="0" y="753"/>
                </a:cubicBezTo>
                <a:cubicBezTo>
                  <a:pt x="0" y="340"/>
                  <a:pt x="341" y="0"/>
                  <a:pt x="763" y="0"/>
                </a:cubicBezTo>
                <a:cubicBezTo>
                  <a:pt x="1176" y="0"/>
                  <a:pt x="1516" y="340"/>
                  <a:pt x="1516" y="753"/>
                </a:cubicBezTo>
              </a:path>
            </a:pathLst>
          </a:custGeom>
          <a:solidFill>
            <a:srgbClr val="FF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71" name="Google Shape;271;p4"/>
          <p:cNvSpPr/>
          <p:nvPr/>
        </p:nvSpPr>
        <p:spPr>
          <a:xfrm>
            <a:off x="1724684" y="2042707"/>
            <a:ext cx="745510" cy="745510"/>
          </a:xfrm>
          <a:custGeom>
            <a:rect b="b" l="l" r="r" t="t"/>
            <a:pathLst>
              <a:path extrusionOk="0" h="1516" w="1517">
                <a:moveTo>
                  <a:pt x="1516" y="753"/>
                </a:moveTo>
                <a:lnTo>
                  <a:pt x="1516" y="753"/>
                </a:lnTo>
                <a:cubicBezTo>
                  <a:pt x="1516" y="1174"/>
                  <a:pt x="1176" y="1515"/>
                  <a:pt x="763" y="1515"/>
                </a:cubicBezTo>
                <a:cubicBezTo>
                  <a:pt x="341" y="1515"/>
                  <a:pt x="0" y="1174"/>
                  <a:pt x="0" y="753"/>
                </a:cubicBezTo>
                <a:cubicBezTo>
                  <a:pt x="0" y="340"/>
                  <a:pt x="341" y="0"/>
                  <a:pt x="763" y="0"/>
                </a:cubicBezTo>
                <a:cubicBezTo>
                  <a:pt x="1176" y="0"/>
                  <a:pt x="1516" y="340"/>
                  <a:pt x="1516" y="753"/>
                </a:cubicBezTo>
              </a:path>
            </a:pathLst>
          </a:custGeom>
          <a:solidFill>
            <a:srgbClr val="6C92E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72" name="Google Shape;272;p4"/>
          <p:cNvSpPr txBox="1"/>
          <p:nvPr/>
        </p:nvSpPr>
        <p:spPr>
          <a:xfrm>
            <a:off x="18245" y="3239689"/>
            <a:ext cx="1601278"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2"/>
                </a:solidFill>
                <a:latin typeface="Lato"/>
                <a:ea typeface="Lato"/>
                <a:cs typeface="Lato"/>
                <a:sym typeface="Lato"/>
              </a:rPr>
              <a:t>Governance: politica e comitato</a:t>
            </a:r>
            <a:endParaRPr b="1" sz="1600">
              <a:solidFill>
                <a:schemeClr val="dk2"/>
              </a:solidFill>
              <a:latin typeface="Lato"/>
              <a:ea typeface="Lato"/>
              <a:cs typeface="Lato"/>
              <a:sym typeface="Lato"/>
            </a:endParaRPr>
          </a:p>
        </p:txBody>
      </p:sp>
      <p:sp>
        <p:nvSpPr>
          <p:cNvPr id="273" name="Google Shape;273;p4"/>
          <p:cNvSpPr txBox="1"/>
          <p:nvPr/>
        </p:nvSpPr>
        <p:spPr>
          <a:xfrm>
            <a:off x="673604" y="5034012"/>
            <a:ext cx="1414132"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2"/>
                </a:solidFill>
                <a:latin typeface="Lato"/>
                <a:ea typeface="Lato"/>
                <a:cs typeface="Lato"/>
                <a:sym typeface="Lato"/>
              </a:rPr>
              <a:t>Gap Analysis e Piano Strategico</a:t>
            </a:r>
            <a:endParaRPr b="1" sz="1600">
              <a:solidFill>
                <a:schemeClr val="dk2"/>
              </a:solidFill>
              <a:latin typeface="Lato"/>
              <a:ea typeface="Lato"/>
              <a:cs typeface="Lato"/>
              <a:sym typeface="Lato"/>
            </a:endParaRPr>
          </a:p>
        </p:txBody>
      </p:sp>
      <p:sp>
        <p:nvSpPr>
          <p:cNvPr id="274" name="Google Shape;274;p4"/>
          <p:cNvSpPr txBox="1"/>
          <p:nvPr/>
        </p:nvSpPr>
        <p:spPr>
          <a:xfrm>
            <a:off x="2962309" y="1445279"/>
            <a:ext cx="290146"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chemeClr val="dk1"/>
                </a:solidFill>
                <a:latin typeface="Calibri"/>
                <a:ea typeface="Calibri"/>
                <a:cs typeface="Calibri"/>
                <a:sym typeface="Calibri"/>
              </a:rPr>
              <a:t>1</a:t>
            </a:r>
            <a:endParaRPr/>
          </a:p>
        </p:txBody>
      </p:sp>
      <p:sp>
        <p:nvSpPr>
          <p:cNvPr id="275" name="Google Shape;275;p4"/>
          <p:cNvSpPr txBox="1"/>
          <p:nvPr/>
        </p:nvSpPr>
        <p:spPr>
          <a:xfrm>
            <a:off x="1942663" y="2192831"/>
            <a:ext cx="290146"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chemeClr val="dk1"/>
                </a:solidFill>
                <a:latin typeface="Calibri"/>
                <a:ea typeface="Calibri"/>
                <a:cs typeface="Calibri"/>
                <a:sym typeface="Calibri"/>
              </a:rPr>
              <a:t>2</a:t>
            </a:r>
            <a:endParaRPr/>
          </a:p>
        </p:txBody>
      </p:sp>
      <p:sp>
        <p:nvSpPr>
          <p:cNvPr id="276" name="Google Shape;276;p4"/>
          <p:cNvSpPr txBox="1"/>
          <p:nvPr/>
        </p:nvSpPr>
        <p:spPr>
          <a:xfrm>
            <a:off x="1660877" y="3516445"/>
            <a:ext cx="290146"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chemeClr val="dk1"/>
                </a:solidFill>
                <a:latin typeface="Calibri"/>
                <a:ea typeface="Calibri"/>
                <a:cs typeface="Calibri"/>
                <a:sym typeface="Calibri"/>
              </a:rPr>
              <a:t>3</a:t>
            </a:r>
            <a:endParaRPr/>
          </a:p>
        </p:txBody>
      </p:sp>
      <p:sp>
        <p:nvSpPr>
          <p:cNvPr id="277" name="Google Shape;277;p4"/>
          <p:cNvSpPr txBox="1"/>
          <p:nvPr/>
        </p:nvSpPr>
        <p:spPr>
          <a:xfrm>
            <a:off x="2194045" y="4711071"/>
            <a:ext cx="290146"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chemeClr val="dk1"/>
                </a:solidFill>
                <a:latin typeface="Calibri"/>
                <a:ea typeface="Calibri"/>
                <a:cs typeface="Calibri"/>
                <a:sym typeface="Calibri"/>
              </a:rPr>
              <a:t>4</a:t>
            </a:r>
            <a:endParaRPr/>
          </a:p>
        </p:txBody>
      </p:sp>
      <p:sp>
        <p:nvSpPr>
          <p:cNvPr id="278" name="Google Shape;278;p4"/>
          <p:cNvSpPr txBox="1"/>
          <p:nvPr/>
        </p:nvSpPr>
        <p:spPr>
          <a:xfrm>
            <a:off x="3323178" y="5321780"/>
            <a:ext cx="290146"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chemeClr val="dk1"/>
                </a:solidFill>
                <a:latin typeface="Calibri"/>
                <a:ea typeface="Calibri"/>
                <a:cs typeface="Calibri"/>
                <a:sym typeface="Calibri"/>
              </a:rPr>
              <a:t>5</a:t>
            </a:r>
            <a:endParaRPr/>
          </a:p>
        </p:txBody>
      </p:sp>
      <p:sp>
        <p:nvSpPr>
          <p:cNvPr id="279" name="Google Shape;279;p4"/>
          <p:cNvSpPr txBox="1"/>
          <p:nvPr/>
        </p:nvSpPr>
        <p:spPr>
          <a:xfrm>
            <a:off x="4696609" y="5277453"/>
            <a:ext cx="290146"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chemeClr val="dk1"/>
                </a:solidFill>
                <a:latin typeface="Calibri"/>
                <a:ea typeface="Calibri"/>
                <a:cs typeface="Calibri"/>
                <a:sym typeface="Calibri"/>
              </a:rPr>
              <a:t>6</a:t>
            </a:r>
            <a:endParaRPr/>
          </a:p>
        </p:txBody>
      </p:sp>
      <p:sp>
        <p:nvSpPr>
          <p:cNvPr id="280" name="Google Shape;280;p4"/>
          <p:cNvSpPr txBox="1"/>
          <p:nvPr/>
        </p:nvSpPr>
        <p:spPr>
          <a:xfrm>
            <a:off x="5754652" y="4338316"/>
            <a:ext cx="290146"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chemeClr val="dk1"/>
                </a:solidFill>
                <a:latin typeface="Calibri"/>
                <a:ea typeface="Calibri"/>
                <a:cs typeface="Calibri"/>
                <a:sym typeface="Calibri"/>
              </a:rPr>
              <a:t>7</a:t>
            </a:r>
            <a:endParaRPr/>
          </a:p>
        </p:txBody>
      </p:sp>
      <p:sp>
        <p:nvSpPr>
          <p:cNvPr id="281" name="Google Shape;281;p4"/>
          <p:cNvSpPr/>
          <p:nvPr/>
        </p:nvSpPr>
        <p:spPr>
          <a:xfrm>
            <a:off x="9528057" y="909650"/>
            <a:ext cx="2055989" cy="5491073"/>
          </a:xfrm>
          <a:prstGeom prst="roundRect">
            <a:avLst>
              <a:gd fmla="val 16667" name="adj"/>
            </a:avLst>
          </a:prstGeom>
          <a:solidFill>
            <a:srgbClr val="2F5496"/>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Formazione generale e specifica</a:t>
            </a:r>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 Comunicazione interna e sensibilizzazione</a:t>
            </a:r>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su comportamenti e linguaggio</a:t>
            </a:r>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rPr b="1" lang="en-US" sz="1800">
                <a:solidFill>
                  <a:schemeClr val="lt1"/>
                </a:solidFill>
                <a:latin typeface="Calibri"/>
                <a:ea typeface="Calibri"/>
                <a:cs typeface="Calibri"/>
                <a:sym typeface="Calibri"/>
              </a:rPr>
              <a:t>CULTURA</a:t>
            </a:r>
            <a:endParaRPr/>
          </a:p>
        </p:txBody>
      </p:sp>
      <p:sp>
        <p:nvSpPr>
          <p:cNvPr id="282" name="Google Shape;282;p4"/>
          <p:cNvSpPr/>
          <p:nvPr/>
        </p:nvSpPr>
        <p:spPr>
          <a:xfrm>
            <a:off x="10461780" y="4642413"/>
            <a:ext cx="221771" cy="338554"/>
          </a:xfrm>
          <a:prstGeom prst="down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6" name="Shape 286"/>
        <p:cNvGrpSpPr/>
        <p:nvPr/>
      </p:nvGrpSpPr>
      <p:grpSpPr>
        <a:xfrm>
          <a:off x="0" y="0"/>
          <a:ext cx="0" cy="0"/>
          <a:chOff x="0" y="0"/>
          <a:chExt cx="0" cy="0"/>
        </a:xfrm>
      </p:grpSpPr>
      <p:sp>
        <p:nvSpPr>
          <p:cNvPr id="287" name="Google Shape;287;p5"/>
          <p:cNvSpPr/>
          <p:nvPr/>
        </p:nvSpPr>
        <p:spPr>
          <a:xfrm>
            <a:off x="1524" y="0"/>
            <a:ext cx="12188952"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mmagine che contiene testo&#10;&#10;Descrizione generata automaticamente" id="288" name="Google Shape;288;p5"/>
          <p:cNvPicPr preferRelativeResize="0"/>
          <p:nvPr/>
        </p:nvPicPr>
        <p:blipFill rotWithShape="1">
          <a:blip r:embed="rId3">
            <a:alphaModFix/>
          </a:blip>
          <a:srcRect b="18" l="0" r="0" t="0"/>
          <a:stretch/>
        </p:blipFill>
        <p:spPr>
          <a:xfrm>
            <a:off x="20" y="1282"/>
            <a:ext cx="12191980" cy="685671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2" name="Shape 292"/>
        <p:cNvGrpSpPr/>
        <p:nvPr/>
      </p:nvGrpSpPr>
      <p:grpSpPr>
        <a:xfrm>
          <a:off x="0" y="0"/>
          <a:ext cx="0" cy="0"/>
          <a:chOff x="0" y="0"/>
          <a:chExt cx="0" cy="0"/>
        </a:xfrm>
      </p:grpSpPr>
      <p:sp>
        <p:nvSpPr>
          <p:cNvPr id="293" name="Google Shape;293;p6"/>
          <p:cNvSpPr/>
          <p:nvPr/>
        </p:nvSpPr>
        <p:spPr>
          <a:xfrm>
            <a:off x="0"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6"/>
          <p:cNvSpPr/>
          <p:nvPr/>
        </p:nvSpPr>
        <p:spPr>
          <a:xfrm>
            <a:off x="0" y="891540"/>
            <a:ext cx="722376" cy="5071110"/>
          </a:xfrm>
          <a:prstGeom prst="rect">
            <a:avLst/>
          </a:prstGeom>
          <a:solidFill>
            <a:srgbClr val="4C525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95" name="Google Shape;295;p6"/>
          <p:cNvPicPr preferRelativeResize="0"/>
          <p:nvPr/>
        </p:nvPicPr>
        <p:blipFill rotWithShape="1">
          <a:blip r:embed="rId3">
            <a:alphaModFix/>
          </a:blip>
          <a:srcRect b="0" l="0" r="0" t="0"/>
          <a:stretch/>
        </p:blipFill>
        <p:spPr>
          <a:xfrm>
            <a:off x="952237" y="1191508"/>
            <a:ext cx="10337975" cy="447117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7"/>
          <p:cNvSpPr/>
          <p:nvPr/>
        </p:nvSpPr>
        <p:spPr>
          <a:xfrm>
            <a:off x="2422437" y="2381950"/>
            <a:ext cx="7407739" cy="2710818"/>
          </a:xfrm>
          <a:custGeom>
            <a:rect b="b" l="l" r="r" t="t"/>
            <a:pathLst>
              <a:path extrusionOk="0" h="1903094" w="5200506">
                <a:moveTo>
                  <a:pt x="0" y="0"/>
                </a:moveTo>
                <a:lnTo>
                  <a:pt x="788402" y="1903095"/>
                </a:lnTo>
                <a:lnTo>
                  <a:pt x="2003979" y="0"/>
                </a:lnTo>
                <a:lnTo>
                  <a:pt x="3225646" y="1903095"/>
                </a:lnTo>
                <a:lnTo>
                  <a:pt x="4385078" y="0"/>
                </a:lnTo>
                <a:lnTo>
                  <a:pt x="5200506" y="1107853"/>
                </a:lnTo>
              </a:path>
            </a:pathLst>
          </a:custGeom>
          <a:noFill/>
          <a:ln cap="flat" cmpd="sng" w="25400">
            <a:solidFill>
              <a:srgbClr val="BFBFBF"/>
            </a:solidFill>
            <a:prstDash val="dash"/>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02" name="Google Shape;302;p7"/>
          <p:cNvSpPr/>
          <p:nvPr/>
        </p:nvSpPr>
        <p:spPr>
          <a:xfrm>
            <a:off x="5199966" y="2323201"/>
            <a:ext cx="179196" cy="179364"/>
          </a:xfrm>
          <a:custGeom>
            <a:rect b="b" l="l" r="r" t="t"/>
            <a:pathLst>
              <a:path extrusionOk="0" h="125920" w="125802">
                <a:moveTo>
                  <a:pt x="125910" y="62702"/>
                </a:moveTo>
                <a:cubicBezTo>
                  <a:pt x="125967" y="97477"/>
                  <a:pt x="97847" y="125700"/>
                  <a:pt x="63104" y="125757"/>
                </a:cubicBezTo>
                <a:cubicBezTo>
                  <a:pt x="28361" y="125814"/>
                  <a:pt x="165" y="97668"/>
                  <a:pt x="108" y="62892"/>
                </a:cubicBezTo>
                <a:cubicBezTo>
                  <a:pt x="51" y="28116"/>
                  <a:pt x="28171" y="-106"/>
                  <a:pt x="62914" y="-163"/>
                </a:cubicBezTo>
                <a:cubicBezTo>
                  <a:pt x="62942" y="-163"/>
                  <a:pt x="62980" y="-163"/>
                  <a:pt x="63009" y="-163"/>
                </a:cubicBezTo>
                <a:cubicBezTo>
                  <a:pt x="97714" y="-163"/>
                  <a:pt x="125853" y="27964"/>
                  <a:pt x="125910" y="6270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03" name="Google Shape;303;p7"/>
          <p:cNvSpPr/>
          <p:nvPr/>
        </p:nvSpPr>
        <p:spPr>
          <a:xfrm>
            <a:off x="8597631" y="2323201"/>
            <a:ext cx="179196" cy="179364"/>
          </a:xfrm>
          <a:custGeom>
            <a:rect b="b" l="l" r="r" t="t"/>
            <a:pathLst>
              <a:path extrusionOk="0" h="125920" w="125802">
                <a:moveTo>
                  <a:pt x="125910" y="62702"/>
                </a:moveTo>
                <a:cubicBezTo>
                  <a:pt x="125967" y="97477"/>
                  <a:pt x="97847" y="125700"/>
                  <a:pt x="63104" y="125757"/>
                </a:cubicBezTo>
                <a:cubicBezTo>
                  <a:pt x="28361" y="125814"/>
                  <a:pt x="165" y="97668"/>
                  <a:pt x="108" y="62892"/>
                </a:cubicBezTo>
                <a:cubicBezTo>
                  <a:pt x="60" y="28116"/>
                  <a:pt x="28171" y="-106"/>
                  <a:pt x="62914" y="-163"/>
                </a:cubicBezTo>
                <a:cubicBezTo>
                  <a:pt x="62942" y="-163"/>
                  <a:pt x="62980" y="-163"/>
                  <a:pt x="63009" y="-163"/>
                </a:cubicBezTo>
                <a:cubicBezTo>
                  <a:pt x="97714" y="-163"/>
                  <a:pt x="125862" y="27964"/>
                  <a:pt x="125910" y="62702"/>
                </a:cubicBezTo>
                <a:close/>
              </a:path>
            </a:pathLst>
          </a:custGeom>
          <a:solidFill>
            <a:srgbClr val="FF00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04" name="Google Shape;304;p7"/>
          <p:cNvSpPr/>
          <p:nvPr/>
        </p:nvSpPr>
        <p:spPr>
          <a:xfrm>
            <a:off x="2332839" y="2323201"/>
            <a:ext cx="179195" cy="179364"/>
          </a:xfrm>
          <a:custGeom>
            <a:rect b="b" l="l" r="r" t="t"/>
            <a:pathLst>
              <a:path extrusionOk="0" h="125920" w="125801">
                <a:moveTo>
                  <a:pt x="125910" y="62702"/>
                </a:moveTo>
                <a:cubicBezTo>
                  <a:pt x="125962" y="97477"/>
                  <a:pt x="97843" y="125700"/>
                  <a:pt x="63104" y="125757"/>
                </a:cubicBezTo>
                <a:cubicBezTo>
                  <a:pt x="28365" y="125814"/>
                  <a:pt x="160" y="97668"/>
                  <a:pt x="108" y="62892"/>
                </a:cubicBezTo>
                <a:cubicBezTo>
                  <a:pt x="55" y="28116"/>
                  <a:pt x="28174" y="-106"/>
                  <a:pt x="62913" y="-163"/>
                </a:cubicBezTo>
                <a:cubicBezTo>
                  <a:pt x="62945" y="-163"/>
                  <a:pt x="62977" y="-163"/>
                  <a:pt x="63009" y="-163"/>
                </a:cubicBezTo>
                <a:cubicBezTo>
                  <a:pt x="97711" y="-163"/>
                  <a:pt x="125857" y="27964"/>
                  <a:pt x="125910" y="62702"/>
                </a:cubicBezTo>
                <a:close/>
              </a:path>
            </a:pathLst>
          </a:custGeom>
          <a:solidFill>
            <a:srgbClr val="66FF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05" name="Google Shape;305;p7"/>
          <p:cNvSpPr/>
          <p:nvPr/>
        </p:nvSpPr>
        <p:spPr>
          <a:xfrm>
            <a:off x="3467653" y="4986804"/>
            <a:ext cx="179195" cy="179364"/>
          </a:xfrm>
          <a:custGeom>
            <a:rect b="b" l="l" r="r" t="t"/>
            <a:pathLst>
              <a:path extrusionOk="0" h="125920" w="125801">
                <a:moveTo>
                  <a:pt x="125802" y="62960"/>
                </a:moveTo>
                <a:cubicBezTo>
                  <a:pt x="125802" y="97732"/>
                  <a:pt x="97640" y="125920"/>
                  <a:pt x="62901" y="125920"/>
                </a:cubicBezTo>
                <a:cubicBezTo>
                  <a:pt x="28162" y="125920"/>
                  <a:pt x="0" y="97732"/>
                  <a:pt x="0" y="62960"/>
                </a:cubicBezTo>
                <a:cubicBezTo>
                  <a:pt x="0" y="28188"/>
                  <a:pt x="28162" y="0"/>
                  <a:pt x="62901" y="0"/>
                </a:cubicBezTo>
                <a:cubicBezTo>
                  <a:pt x="97640" y="0"/>
                  <a:pt x="125802" y="28188"/>
                  <a:pt x="125802" y="62960"/>
                </a:cubicBezTo>
                <a:close/>
              </a:path>
            </a:pathLst>
          </a:custGeom>
          <a:solidFill>
            <a:srgbClr val="6C92E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06" name="Google Shape;306;p7"/>
          <p:cNvSpPr/>
          <p:nvPr/>
        </p:nvSpPr>
        <p:spPr>
          <a:xfrm>
            <a:off x="6941632" y="4986804"/>
            <a:ext cx="179195" cy="179364"/>
          </a:xfrm>
          <a:custGeom>
            <a:rect b="b" l="l" r="r" t="t"/>
            <a:pathLst>
              <a:path extrusionOk="0" h="125920" w="125801">
                <a:moveTo>
                  <a:pt x="125802" y="62960"/>
                </a:moveTo>
                <a:cubicBezTo>
                  <a:pt x="125802" y="97732"/>
                  <a:pt x="97640" y="125920"/>
                  <a:pt x="62901" y="125920"/>
                </a:cubicBezTo>
                <a:cubicBezTo>
                  <a:pt x="28162" y="125920"/>
                  <a:pt x="0" y="97732"/>
                  <a:pt x="0" y="62960"/>
                </a:cubicBezTo>
                <a:cubicBezTo>
                  <a:pt x="0" y="28188"/>
                  <a:pt x="28162" y="0"/>
                  <a:pt x="62901" y="0"/>
                </a:cubicBezTo>
                <a:cubicBezTo>
                  <a:pt x="97640" y="0"/>
                  <a:pt x="125802" y="28188"/>
                  <a:pt x="125802" y="62960"/>
                </a:cubicBezTo>
                <a:close/>
              </a:path>
            </a:pathLst>
          </a:custGeom>
          <a:solidFill>
            <a:srgbClr val="7BEB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07" name="Google Shape;307;p7"/>
          <p:cNvSpPr/>
          <p:nvPr/>
        </p:nvSpPr>
        <p:spPr>
          <a:xfrm>
            <a:off x="1754155" y="3208626"/>
            <a:ext cx="2229396" cy="1200329"/>
          </a:xfrm>
          <a:custGeom>
            <a:rect b="b" l="l" r="r" t="t"/>
            <a:pathLst>
              <a:path extrusionOk="0" h="742283" w="1395144">
                <a:moveTo>
                  <a:pt x="1395144" y="371189"/>
                </a:moveTo>
                <a:lnTo>
                  <a:pt x="1114897" y="0"/>
                </a:lnTo>
                <a:lnTo>
                  <a:pt x="0" y="0"/>
                </a:lnTo>
                <a:lnTo>
                  <a:pt x="280247" y="371189"/>
                </a:lnTo>
                <a:lnTo>
                  <a:pt x="0" y="742283"/>
                </a:lnTo>
                <a:lnTo>
                  <a:pt x="1114897" y="742283"/>
                </a:lnTo>
                <a:lnTo>
                  <a:pt x="1395144" y="371189"/>
                </a:lnTo>
                <a:close/>
              </a:path>
            </a:pathLst>
          </a:custGeom>
          <a:solidFill>
            <a:srgbClr val="66FF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08" name="Google Shape;308;p7"/>
          <p:cNvSpPr/>
          <p:nvPr/>
        </p:nvSpPr>
        <p:spPr>
          <a:xfrm>
            <a:off x="8774386" y="3208626"/>
            <a:ext cx="1987280" cy="1194893"/>
          </a:xfrm>
          <a:custGeom>
            <a:rect b="b" l="l" r="r" t="t"/>
            <a:pathLst>
              <a:path extrusionOk="0" h="742283" w="1395144">
                <a:moveTo>
                  <a:pt x="1395145" y="371189"/>
                </a:moveTo>
                <a:lnTo>
                  <a:pt x="1114993" y="0"/>
                </a:lnTo>
                <a:lnTo>
                  <a:pt x="0" y="0"/>
                </a:lnTo>
                <a:lnTo>
                  <a:pt x="280247" y="371189"/>
                </a:lnTo>
                <a:lnTo>
                  <a:pt x="0" y="742283"/>
                </a:lnTo>
                <a:lnTo>
                  <a:pt x="1114993" y="742283"/>
                </a:lnTo>
                <a:lnTo>
                  <a:pt x="1395145" y="371189"/>
                </a:lnTo>
                <a:close/>
              </a:path>
            </a:pathLst>
          </a:custGeom>
          <a:solidFill>
            <a:srgbClr val="FF00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09" name="Google Shape;309;p7"/>
          <p:cNvSpPr/>
          <p:nvPr/>
        </p:nvSpPr>
        <p:spPr>
          <a:xfrm>
            <a:off x="3690766" y="3208627"/>
            <a:ext cx="1987280" cy="1200328"/>
          </a:xfrm>
          <a:custGeom>
            <a:rect b="b" l="l" r="r" t="t"/>
            <a:pathLst>
              <a:path extrusionOk="0" h="742283" w="1395144">
                <a:moveTo>
                  <a:pt x="1395144" y="371189"/>
                </a:moveTo>
                <a:lnTo>
                  <a:pt x="1114897" y="0"/>
                </a:lnTo>
                <a:lnTo>
                  <a:pt x="0" y="0"/>
                </a:lnTo>
                <a:lnTo>
                  <a:pt x="280247" y="371189"/>
                </a:lnTo>
                <a:lnTo>
                  <a:pt x="0" y="742283"/>
                </a:lnTo>
                <a:lnTo>
                  <a:pt x="1114897" y="742283"/>
                </a:lnTo>
                <a:lnTo>
                  <a:pt x="1395144" y="371189"/>
                </a:lnTo>
                <a:close/>
              </a:path>
            </a:pathLst>
          </a:custGeom>
          <a:solidFill>
            <a:srgbClr val="6B8DE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10" name="Google Shape;310;p7"/>
          <p:cNvSpPr/>
          <p:nvPr/>
        </p:nvSpPr>
        <p:spPr>
          <a:xfrm>
            <a:off x="5407172" y="3203194"/>
            <a:ext cx="1987279" cy="1200327"/>
          </a:xfrm>
          <a:custGeom>
            <a:rect b="b" l="l" r="r" t="t"/>
            <a:pathLst>
              <a:path extrusionOk="0" h="742283" w="1395143">
                <a:moveTo>
                  <a:pt x="1395144" y="371189"/>
                </a:moveTo>
                <a:lnTo>
                  <a:pt x="1114897" y="0"/>
                </a:lnTo>
                <a:lnTo>
                  <a:pt x="0" y="0"/>
                </a:lnTo>
                <a:lnTo>
                  <a:pt x="280151" y="371189"/>
                </a:lnTo>
                <a:lnTo>
                  <a:pt x="0" y="742283"/>
                </a:lnTo>
                <a:lnTo>
                  <a:pt x="1114897" y="742283"/>
                </a:lnTo>
                <a:lnTo>
                  <a:pt x="1395144" y="37118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11" name="Google Shape;311;p7"/>
          <p:cNvSpPr/>
          <p:nvPr/>
        </p:nvSpPr>
        <p:spPr>
          <a:xfrm>
            <a:off x="7079891" y="3208627"/>
            <a:ext cx="1987279" cy="1194894"/>
          </a:xfrm>
          <a:custGeom>
            <a:rect b="b" l="l" r="r" t="t"/>
            <a:pathLst>
              <a:path extrusionOk="0" h="742283" w="1395143">
                <a:moveTo>
                  <a:pt x="1395144" y="371189"/>
                </a:moveTo>
                <a:lnTo>
                  <a:pt x="1114897" y="0"/>
                </a:lnTo>
                <a:lnTo>
                  <a:pt x="0" y="0"/>
                </a:lnTo>
                <a:lnTo>
                  <a:pt x="280246" y="371189"/>
                </a:lnTo>
                <a:lnTo>
                  <a:pt x="0" y="742283"/>
                </a:lnTo>
                <a:lnTo>
                  <a:pt x="1114897" y="742283"/>
                </a:lnTo>
                <a:lnTo>
                  <a:pt x="1395144" y="371189"/>
                </a:lnTo>
                <a:close/>
              </a:path>
            </a:pathLst>
          </a:custGeom>
          <a:solidFill>
            <a:srgbClr val="7BEB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12" name="Google Shape;312;p7"/>
          <p:cNvSpPr txBox="1"/>
          <p:nvPr/>
        </p:nvSpPr>
        <p:spPr>
          <a:xfrm>
            <a:off x="1993728" y="3250292"/>
            <a:ext cx="1866288" cy="116955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000000"/>
                </a:solidFill>
                <a:latin typeface="Calibri"/>
                <a:ea typeface="Calibri"/>
                <a:cs typeface="Calibri"/>
                <a:sym typeface="Calibri"/>
              </a:rPr>
              <a:t>identificazione dei processi aziendali correlati ai temi relativi alla parità di genere individuati</a:t>
            </a:r>
            <a:endParaRPr b="1" sz="1400">
              <a:solidFill>
                <a:schemeClr val="lt1"/>
              </a:solidFill>
              <a:latin typeface="Poppins Medium"/>
              <a:ea typeface="Poppins Medium"/>
              <a:cs typeface="Poppins Medium"/>
              <a:sym typeface="Poppins Medium"/>
            </a:endParaRPr>
          </a:p>
        </p:txBody>
      </p:sp>
      <p:sp>
        <p:nvSpPr>
          <p:cNvPr id="313" name="Google Shape;313;p7"/>
          <p:cNvSpPr txBox="1"/>
          <p:nvPr/>
        </p:nvSpPr>
        <p:spPr>
          <a:xfrm>
            <a:off x="3929564" y="3379884"/>
            <a:ext cx="1632892"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000000"/>
                </a:solidFill>
                <a:latin typeface="Calibri"/>
                <a:ea typeface="Calibri"/>
                <a:cs typeface="Calibri"/>
                <a:sym typeface="Calibri"/>
              </a:rPr>
              <a:t>identificazione dei punti di forza e di quelli di debolezza rispetto ai temi</a:t>
            </a:r>
            <a:endParaRPr b="1" sz="1400">
              <a:solidFill>
                <a:schemeClr val="lt1"/>
              </a:solidFill>
              <a:latin typeface="Poppins Medium"/>
              <a:ea typeface="Poppins Medium"/>
              <a:cs typeface="Poppins Medium"/>
              <a:sym typeface="Poppins Medium"/>
            </a:endParaRPr>
          </a:p>
        </p:txBody>
      </p:sp>
      <p:sp>
        <p:nvSpPr>
          <p:cNvPr id="314" name="Google Shape;314;p7"/>
          <p:cNvSpPr txBox="1"/>
          <p:nvPr/>
        </p:nvSpPr>
        <p:spPr>
          <a:xfrm>
            <a:off x="5678046" y="3527290"/>
            <a:ext cx="1632892"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000000"/>
                </a:solidFill>
                <a:latin typeface="Calibri"/>
                <a:ea typeface="Calibri"/>
                <a:cs typeface="Calibri"/>
                <a:sym typeface="Calibri"/>
              </a:rPr>
              <a:t>definizione degli obiettivi</a:t>
            </a:r>
            <a:endParaRPr b="1" sz="1400">
              <a:solidFill>
                <a:schemeClr val="lt1"/>
              </a:solidFill>
              <a:latin typeface="Poppins Medium"/>
              <a:ea typeface="Poppins Medium"/>
              <a:cs typeface="Poppins Medium"/>
              <a:sym typeface="Poppins Medium"/>
            </a:endParaRPr>
          </a:p>
        </p:txBody>
      </p:sp>
      <p:sp>
        <p:nvSpPr>
          <p:cNvPr id="315" name="Google Shape;315;p7"/>
          <p:cNvSpPr/>
          <p:nvPr/>
        </p:nvSpPr>
        <p:spPr>
          <a:xfrm>
            <a:off x="5088996" y="5552007"/>
            <a:ext cx="561386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000000"/>
                </a:solidFill>
                <a:latin typeface="Calibri"/>
                <a:ea typeface="Calibri"/>
                <a:cs typeface="Calibri"/>
                <a:sym typeface="Calibri"/>
              </a:rPr>
              <a:t>Obiettivi semplici, misurabili, raggiungibili, realistici, pianificati nel tempo ed assegnati come responsabilità di attuazione</a:t>
            </a:r>
            <a:endParaRPr sz="1400">
              <a:solidFill>
                <a:schemeClr val="dk1"/>
              </a:solidFill>
              <a:latin typeface="Lato Light"/>
              <a:ea typeface="Lato Light"/>
              <a:cs typeface="Lato Light"/>
              <a:sym typeface="Lato Light"/>
            </a:endParaRPr>
          </a:p>
        </p:txBody>
      </p:sp>
      <p:sp>
        <p:nvSpPr>
          <p:cNvPr id="316" name="Google Shape;316;p7"/>
          <p:cNvSpPr txBox="1"/>
          <p:nvPr/>
        </p:nvSpPr>
        <p:spPr>
          <a:xfrm>
            <a:off x="7079480" y="3342623"/>
            <a:ext cx="1632892" cy="954107"/>
          </a:xfrm>
          <a:prstGeom prst="rect">
            <a:avLst/>
          </a:prstGeom>
          <a:noFill/>
          <a:ln>
            <a:noFill/>
          </a:ln>
        </p:spPr>
        <p:txBody>
          <a:bodyPr anchorCtr="0" anchor="t" bIns="45700" lIns="91425" spcFirstLastPara="1" rIns="91425" wrap="square" tIns="45700">
            <a:spAutoFit/>
          </a:bodyPr>
          <a:lstStyle/>
          <a:p>
            <a:pPr indent="0" lvl="1" marL="457200" marR="0" rtl="0" algn="just">
              <a:spcBef>
                <a:spcPts val="0"/>
              </a:spcBef>
              <a:spcAft>
                <a:spcPts val="0"/>
              </a:spcAft>
              <a:buNone/>
            </a:pPr>
            <a:r>
              <a:rPr b="1" i="0" lang="en-US" sz="1400" u="none" cap="none" strike="noStrike">
                <a:solidFill>
                  <a:schemeClr val="dk1"/>
                </a:solidFill>
                <a:latin typeface="Calibri"/>
                <a:ea typeface="Calibri"/>
                <a:cs typeface="Calibri"/>
                <a:sym typeface="Calibri"/>
              </a:rPr>
              <a:t>definizione delle azioni decise per colmare i gap</a:t>
            </a:r>
            <a:endParaRPr/>
          </a:p>
        </p:txBody>
      </p:sp>
      <p:sp>
        <p:nvSpPr>
          <p:cNvPr id="317" name="Google Shape;317;p7"/>
          <p:cNvSpPr txBox="1"/>
          <p:nvPr/>
        </p:nvSpPr>
        <p:spPr>
          <a:xfrm>
            <a:off x="8740835" y="3277306"/>
            <a:ext cx="1815859" cy="1169551"/>
          </a:xfrm>
          <a:prstGeom prst="rect">
            <a:avLst/>
          </a:prstGeom>
          <a:noFill/>
          <a:ln>
            <a:noFill/>
          </a:ln>
        </p:spPr>
        <p:txBody>
          <a:bodyPr anchorCtr="0" anchor="t" bIns="45700" lIns="91425" spcFirstLastPara="1" rIns="91425" wrap="square" tIns="45700">
            <a:spAutoFit/>
          </a:bodyPr>
          <a:lstStyle/>
          <a:p>
            <a:pPr indent="0" lvl="1" marL="457200" marR="0" rtl="0" algn="l">
              <a:spcBef>
                <a:spcPts val="0"/>
              </a:spcBef>
              <a:spcAft>
                <a:spcPts val="0"/>
              </a:spcAft>
              <a:buNone/>
            </a:pPr>
            <a:r>
              <a:rPr b="1" i="0" lang="en-US" sz="1400" u="none" cap="none" strike="noStrike">
                <a:solidFill>
                  <a:schemeClr val="dk1"/>
                </a:solidFill>
                <a:latin typeface="Calibri"/>
                <a:ea typeface="Calibri"/>
                <a:cs typeface="Calibri"/>
                <a:sym typeface="Calibri"/>
              </a:rPr>
              <a:t>definizione, frequenza e responsabilità di monitoraggio dei KPI definiti </a:t>
            </a:r>
            <a:endParaRPr/>
          </a:p>
        </p:txBody>
      </p:sp>
      <p:sp>
        <p:nvSpPr>
          <p:cNvPr id="318" name="Google Shape;318;p7"/>
          <p:cNvSpPr txBox="1"/>
          <p:nvPr/>
        </p:nvSpPr>
        <p:spPr>
          <a:xfrm>
            <a:off x="567004" y="539617"/>
            <a:ext cx="10829307" cy="698692"/>
          </a:xfrm>
          <a:prstGeom prst="rect">
            <a:avLst/>
          </a:prstGeom>
          <a:noFill/>
          <a:ln>
            <a:noFill/>
          </a:ln>
        </p:spPr>
        <p:txBody>
          <a:bodyPr anchorCtr="0" anchor="t" bIns="0" lIns="0" spcFirstLastPara="1" rIns="0" wrap="square" tIns="0">
            <a:normAutofit fontScale="92500"/>
          </a:bodyPr>
          <a:lstStyle/>
          <a:p>
            <a:pPr indent="0" lvl="0" marL="0" marR="0" rtl="0" algn="l">
              <a:lnSpc>
                <a:spcPct val="90000"/>
              </a:lnSpc>
              <a:spcBef>
                <a:spcPts val="0"/>
              </a:spcBef>
              <a:spcAft>
                <a:spcPts val="0"/>
              </a:spcAft>
              <a:buClr>
                <a:schemeClr val="dk2"/>
              </a:buClr>
              <a:buSzPct val="100000"/>
              <a:buFont typeface="Lato Black"/>
              <a:buNone/>
            </a:pPr>
            <a:r>
              <a:rPr b="1" lang="en-US" sz="3600">
                <a:solidFill>
                  <a:schemeClr val="dk2"/>
                </a:solidFill>
                <a:latin typeface="Lato Black"/>
                <a:ea typeface="Lato Black"/>
                <a:cs typeface="Lato Black"/>
                <a:sym typeface="Lato Black"/>
              </a:rPr>
              <a:t>Redazione e implementazione del Piano Strategico</a:t>
            </a:r>
            <a:endParaRPr/>
          </a:p>
        </p:txBody>
      </p:sp>
      <p:sp>
        <p:nvSpPr>
          <p:cNvPr id="319" name="Google Shape;319;p7"/>
          <p:cNvSpPr txBox="1"/>
          <p:nvPr/>
        </p:nvSpPr>
        <p:spPr>
          <a:xfrm>
            <a:off x="396888" y="1469376"/>
            <a:ext cx="1051816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Calibri"/>
                <a:ea typeface="Calibri"/>
                <a:cs typeface="Calibri"/>
                <a:sym typeface="Calibri"/>
              </a:rPr>
              <a:t>Il comitato guida deve redigere un </a:t>
            </a:r>
            <a:r>
              <a:rPr b="1" lang="en-US" sz="1800">
                <a:solidFill>
                  <a:srgbClr val="000000"/>
                </a:solidFill>
                <a:latin typeface="Calibri"/>
                <a:ea typeface="Calibri"/>
                <a:cs typeface="Calibri"/>
                <a:sym typeface="Calibri"/>
              </a:rPr>
              <a:t>piano strategico </a:t>
            </a:r>
            <a:r>
              <a:rPr lang="en-US" sz="1800">
                <a:solidFill>
                  <a:srgbClr val="000000"/>
                </a:solidFill>
                <a:latin typeface="Calibri"/>
                <a:ea typeface="Calibri"/>
                <a:cs typeface="Calibri"/>
                <a:sym typeface="Calibri"/>
              </a:rPr>
              <a:t>che deve essere composto dalle seguenti fasi:</a:t>
            </a:r>
            <a:endParaRPr sz="1800">
              <a:solidFill>
                <a:schemeClr val="dk1"/>
              </a:solidFill>
              <a:latin typeface="Calibri"/>
              <a:ea typeface="Calibri"/>
              <a:cs typeface="Calibri"/>
              <a:sym typeface="Calibri"/>
            </a:endParaRPr>
          </a:p>
        </p:txBody>
      </p:sp>
      <p:sp>
        <p:nvSpPr>
          <p:cNvPr id="320" name="Google Shape;320;p7"/>
          <p:cNvSpPr txBox="1"/>
          <p:nvPr/>
        </p:nvSpPr>
        <p:spPr>
          <a:xfrm>
            <a:off x="375966" y="5238842"/>
            <a:ext cx="2661366" cy="1200329"/>
          </a:xfrm>
          <a:prstGeom prst="rect">
            <a:avLst/>
          </a:prstGeom>
          <a:solidFill>
            <a:schemeClr val="lt1"/>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800">
                <a:solidFill>
                  <a:srgbClr val="000000"/>
                </a:solidFill>
                <a:latin typeface="Calibri"/>
                <a:ea typeface="Calibri"/>
                <a:cs typeface="Calibri"/>
                <a:sym typeface="Calibri"/>
              </a:rPr>
              <a:t>Il piano strategico deve essere </a:t>
            </a:r>
            <a:r>
              <a:rPr b="1" lang="en-US" sz="1800">
                <a:solidFill>
                  <a:srgbClr val="000000"/>
                </a:solidFill>
                <a:latin typeface="Calibri"/>
                <a:ea typeface="Calibri"/>
                <a:cs typeface="Calibri"/>
                <a:sym typeface="Calibri"/>
              </a:rPr>
              <a:t>condiviso dalla direzione e mantenuto aggiornato nel tempo</a:t>
            </a:r>
            <a:endParaRPr/>
          </a:p>
        </p:txBody>
      </p:sp>
      <p:pic>
        <p:nvPicPr>
          <p:cNvPr id="321" name="Google Shape;321;p7"/>
          <p:cNvPicPr preferRelativeResize="0"/>
          <p:nvPr/>
        </p:nvPicPr>
        <p:blipFill rotWithShape="1">
          <a:blip r:embed="rId3">
            <a:alphaModFix/>
          </a:blip>
          <a:srcRect b="0" l="0" r="0" t="0"/>
          <a:stretch/>
        </p:blipFill>
        <p:spPr>
          <a:xfrm>
            <a:off x="1035435" y="3502283"/>
            <a:ext cx="929829" cy="586197"/>
          </a:xfrm>
          <a:prstGeom prst="rect">
            <a:avLst/>
          </a:prstGeom>
          <a:noFill/>
          <a:ln>
            <a:noFill/>
          </a:ln>
        </p:spPr>
      </p:pic>
      <p:pic>
        <p:nvPicPr>
          <p:cNvPr descr="Writing Icon Vector Isolated On White Background For Your Web And Mobile  App Design, Writing Logo Concept Royalty Free Cliparts, Vectors, And Stock  Illustration. Image 107439848." id="322" name="Google Shape;322;p7"/>
          <p:cNvPicPr preferRelativeResize="0"/>
          <p:nvPr/>
        </p:nvPicPr>
        <p:blipFill rotWithShape="1">
          <a:blip r:embed="rId4">
            <a:alphaModFix/>
          </a:blip>
          <a:srcRect b="8781" l="0" r="0" t="10038"/>
          <a:stretch/>
        </p:blipFill>
        <p:spPr>
          <a:xfrm>
            <a:off x="10761665" y="3374343"/>
            <a:ext cx="757099" cy="61461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cxnSp>
        <p:nvCxnSpPr>
          <p:cNvPr id="328" name="Google Shape;328;p8"/>
          <p:cNvCxnSpPr/>
          <p:nvPr/>
        </p:nvCxnSpPr>
        <p:spPr>
          <a:xfrm>
            <a:off x="6751014" y="0"/>
            <a:ext cx="0" cy="6357257"/>
          </a:xfrm>
          <a:prstGeom prst="straightConnector1">
            <a:avLst/>
          </a:prstGeom>
          <a:noFill/>
          <a:ln cap="flat" cmpd="sng" w="9525">
            <a:solidFill>
              <a:srgbClr val="BFBFBF"/>
            </a:solidFill>
            <a:prstDash val="solid"/>
            <a:miter lim="800000"/>
            <a:headEnd len="sm" w="sm" type="none"/>
            <a:tailEnd len="sm" w="sm" type="none"/>
          </a:ln>
        </p:spPr>
      </p:cxnSp>
      <p:sp>
        <p:nvSpPr>
          <p:cNvPr id="329" name="Google Shape;329;p8"/>
          <p:cNvSpPr/>
          <p:nvPr/>
        </p:nvSpPr>
        <p:spPr>
          <a:xfrm>
            <a:off x="6724637" y="567838"/>
            <a:ext cx="52754" cy="52754"/>
          </a:xfrm>
          <a:prstGeom prst="ellipse">
            <a:avLst/>
          </a:prstGeom>
          <a:solidFill>
            <a:srgbClr val="3F3F3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30" name="Google Shape;330;p8"/>
          <p:cNvSpPr/>
          <p:nvPr/>
        </p:nvSpPr>
        <p:spPr>
          <a:xfrm>
            <a:off x="6529218" y="2798158"/>
            <a:ext cx="443592" cy="232296"/>
          </a:xfrm>
          <a:prstGeom prst="roundRect">
            <a:avLst>
              <a:gd fmla="val 50000" name="adj"/>
            </a:avLst>
          </a:prstGeom>
          <a:noFill/>
          <a:ln cap="flat" cmpd="sng" w="12700">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31" name="Google Shape;331;p8"/>
          <p:cNvSpPr txBox="1"/>
          <p:nvPr/>
        </p:nvSpPr>
        <p:spPr>
          <a:xfrm>
            <a:off x="7287370" y="422254"/>
            <a:ext cx="3603287" cy="102592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4000">
                <a:solidFill>
                  <a:srgbClr val="002060"/>
                </a:solidFill>
                <a:latin typeface="Quattrocento Sans"/>
                <a:ea typeface="Quattrocento Sans"/>
                <a:cs typeface="Quattrocento Sans"/>
                <a:sym typeface="Quattrocento Sans"/>
              </a:rPr>
              <a:t>RISORSE UMANE </a:t>
            </a:r>
            <a:endParaRPr/>
          </a:p>
        </p:txBody>
      </p:sp>
      <p:pic>
        <p:nvPicPr>
          <p:cNvPr id="332" name="Google Shape;332;p8"/>
          <p:cNvPicPr preferRelativeResize="0"/>
          <p:nvPr/>
        </p:nvPicPr>
        <p:blipFill rotWithShape="1">
          <a:blip r:embed="rId3">
            <a:alphaModFix/>
          </a:blip>
          <a:srcRect b="0" l="0" r="0" t="0"/>
          <a:stretch/>
        </p:blipFill>
        <p:spPr>
          <a:xfrm>
            <a:off x="927545" y="620592"/>
            <a:ext cx="5287113" cy="5639587"/>
          </a:xfrm>
          <a:prstGeom prst="rect">
            <a:avLst/>
          </a:prstGeom>
          <a:noFill/>
          <a:ln>
            <a:noFill/>
          </a:ln>
        </p:spPr>
      </p:pic>
      <p:sp>
        <p:nvSpPr>
          <p:cNvPr id="333" name="Google Shape;333;p8"/>
          <p:cNvSpPr txBox="1"/>
          <p:nvPr/>
        </p:nvSpPr>
        <p:spPr>
          <a:xfrm>
            <a:off x="7082637" y="1614196"/>
            <a:ext cx="4785897" cy="507831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800">
                <a:solidFill>
                  <a:schemeClr val="dk1"/>
                </a:solidFill>
                <a:latin typeface="Calibri"/>
                <a:ea typeface="Calibri"/>
                <a:cs typeface="Calibri"/>
                <a:sym typeface="Calibri"/>
              </a:rPr>
              <a:t>In ogni organizzazione c’è un ciclo di vita naturale nella gestione delle risorse umane che parte dal reclutamento, seguito dalla conservazione (retention) e che si conclude con la cessazione. </a:t>
            </a:r>
            <a:endParaRPr/>
          </a:p>
          <a:p>
            <a:pPr indent="0" lvl="0" marL="0" marR="0" rtl="0" algn="just">
              <a:spcBef>
                <a:spcPts val="0"/>
              </a:spcBef>
              <a:spcAft>
                <a:spcPts val="0"/>
              </a:spcAft>
              <a:buNone/>
            </a:pPr>
            <a:r>
              <a:rPr lang="en-US" sz="1800">
                <a:solidFill>
                  <a:schemeClr val="dk1"/>
                </a:solidFill>
                <a:latin typeface="Calibri"/>
                <a:ea typeface="Calibri"/>
                <a:cs typeface="Calibri"/>
                <a:sym typeface="Calibri"/>
              </a:rPr>
              <a:t>Tutte le attività e sotto-attività relative possono essere guardate e lette con la «lente» dell’equità di genere</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Procedura su ricerca e selezione</a:t>
            </a:r>
            <a:endParaRPr/>
          </a:p>
          <a:p>
            <a:pPr indent="-285750" lvl="0" marL="28575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Piano per la prevenzione delle molestie</a:t>
            </a:r>
            <a:endParaRPr/>
          </a:p>
          <a:p>
            <a:pPr indent="-285750" lvl="0" marL="28575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Mansionario specifico</a:t>
            </a:r>
            <a:endParaRPr/>
          </a:p>
          <a:p>
            <a:pPr indent="-285750" lvl="0" marL="28575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Valutazione rischio molestie</a:t>
            </a:r>
            <a:endParaRPr/>
          </a:p>
          <a:p>
            <a:pPr indent="-285750" lvl="0" marL="28575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Piano di comunicazione sulla parità di genere</a:t>
            </a:r>
            <a:endParaRPr/>
          </a:p>
          <a:p>
            <a:pPr indent="-285750" lvl="0" marL="28575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Politica retributiva</a:t>
            </a:r>
            <a:endParaRPr/>
          </a:p>
          <a:p>
            <a:pPr indent="-285750" lvl="0" marL="28575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Welfare e conciliazione vita lavoro</a:t>
            </a:r>
            <a:endParaRPr/>
          </a:p>
          <a:p>
            <a:pPr indent="-285750" lvl="0" marL="28575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Formazione</a:t>
            </a:r>
            <a:endParaRPr/>
          </a:p>
          <a:p>
            <a:pPr indent="-285750" lvl="0" marL="28575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Gestione controversie</a:t>
            </a:r>
            <a:endParaRPr/>
          </a:p>
          <a:p>
            <a:pPr indent="-285750" lvl="0" marL="28575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a:t>
            </a:r>
            <a:endParaRPr/>
          </a:p>
        </p:txBody>
      </p:sp>
      <p:sp>
        <p:nvSpPr>
          <p:cNvPr id="334" name="Google Shape;334;p8"/>
          <p:cNvSpPr txBox="1"/>
          <p:nvPr/>
        </p:nvSpPr>
        <p:spPr>
          <a:xfrm>
            <a:off x="301752" y="6381221"/>
            <a:ext cx="3977640"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000">
                <a:solidFill>
                  <a:schemeClr val="dk1"/>
                </a:solidFill>
                <a:latin typeface="Calibri"/>
                <a:ea typeface="Calibri"/>
                <a:cs typeface="Calibri"/>
                <a:sym typeface="Calibri"/>
              </a:rPr>
              <a:t>Toolkit «Breaking Gender Stereotypes – Building Good Business»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8" name="Shape 338"/>
        <p:cNvGrpSpPr/>
        <p:nvPr/>
      </p:nvGrpSpPr>
      <p:grpSpPr>
        <a:xfrm>
          <a:off x="0" y="0"/>
          <a:ext cx="0" cy="0"/>
          <a:chOff x="0" y="0"/>
          <a:chExt cx="0" cy="0"/>
        </a:xfrm>
      </p:grpSpPr>
      <p:sp>
        <p:nvSpPr>
          <p:cNvPr id="339" name="Google Shape;339;p9"/>
          <p:cNvSpPr/>
          <p:nvPr/>
        </p:nvSpPr>
        <p:spPr>
          <a:xfrm>
            <a:off x="0" y="1"/>
            <a:ext cx="12192000" cy="68579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9"/>
          <p:cNvSpPr txBox="1"/>
          <p:nvPr>
            <p:ph type="title"/>
          </p:nvPr>
        </p:nvSpPr>
        <p:spPr>
          <a:xfrm>
            <a:off x="1285069" y="205200"/>
            <a:ext cx="10055721" cy="1325563"/>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4400"/>
              <a:buFont typeface="Lato Black"/>
              <a:buNone/>
            </a:pPr>
            <a:r>
              <a:rPr b="1" lang="en-US">
                <a:latin typeface="Lato Black"/>
                <a:ea typeface="Lato Black"/>
                <a:cs typeface="Lato Black"/>
                <a:sym typeface="Lato Black"/>
              </a:rPr>
              <a:t>Benefici</a:t>
            </a:r>
            <a:endParaRPr/>
          </a:p>
        </p:txBody>
      </p:sp>
      <p:grpSp>
        <p:nvGrpSpPr>
          <p:cNvPr id="341" name="Google Shape;341;p9"/>
          <p:cNvGrpSpPr/>
          <p:nvPr/>
        </p:nvGrpSpPr>
        <p:grpSpPr>
          <a:xfrm>
            <a:off x="0" y="0"/>
            <a:ext cx="885825" cy="6858000"/>
            <a:chOff x="0" y="0"/>
            <a:chExt cx="885825" cy="6858000"/>
          </a:xfrm>
        </p:grpSpPr>
        <p:sp>
          <p:nvSpPr>
            <p:cNvPr id="342" name="Google Shape;342;p9"/>
            <p:cNvSpPr/>
            <p:nvPr/>
          </p:nvSpPr>
          <p:spPr>
            <a:xfrm>
              <a:off x="0" y="0"/>
              <a:ext cx="885825" cy="6858000"/>
            </a:xfrm>
            <a:custGeom>
              <a:rect b="b" l="l" r="r" t="t"/>
              <a:pathLst>
                <a:path extrusionOk="0" h="4320" w="558">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a:noFill/>
            </a:ln>
          </p:spPr>
        </p:sp>
        <p:sp>
          <p:nvSpPr>
            <p:cNvPr id="343" name="Google Shape;343;p9"/>
            <p:cNvSpPr/>
            <p:nvPr/>
          </p:nvSpPr>
          <p:spPr>
            <a:xfrm>
              <a:off x="0" y="0"/>
              <a:ext cx="885825" cy="6858000"/>
            </a:xfrm>
            <a:custGeom>
              <a:rect b="b" l="l" r="r" t="t"/>
              <a:pathLst>
                <a:path extrusionOk="0" h="4320" w="558">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1F3864">
                <a:alpha val="24705"/>
              </a:srgbClr>
            </a:solidFill>
            <a:ln>
              <a:noFill/>
            </a:ln>
          </p:spPr>
        </p:sp>
      </p:grpSp>
      <p:sp>
        <p:nvSpPr>
          <p:cNvPr id="344" name="Google Shape;344;p9"/>
          <p:cNvSpPr txBox="1"/>
          <p:nvPr>
            <p:ph idx="1" type="body"/>
          </p:nvPr>
        </p:nvSpPr>
        <p:spPr>
          <a:xfrm>
            <a:off x="1143000" y="1390651"/>
            <a:ext cx="10197790" cy="4804950"/>
          </a:xfrm>
          <a:prstGeom prst="rect">
            <a:avLst/>
          </a:prstGeom>
          <a:noFill/>
          <a:ln>
            <a:noFill/>
          </a:ln>
        </p:spPr>
        <p:txBody>
          <a:bodyPr anchorCtr="0" anchor="t" bIns="0" lIns="0" spcFirstLastPara="1" rIns="0" wrap="square" tIns="0">
            <a:normAutofit/>
          </a:bodyPr>
          <a:lstStyle/>
          <a:p>
            <a:pPr indent="-228600" lvl="0" marL="228600" rtl="0" algn="l">
              <a:lnSpc>
                <a:spcPct val="90000"/>
              </a:lnSpc>
              <a:spcBef>
                <a:spcPts val="0"/>
              </a:spcBef>
              <a:spcAft>
                <a:spcPts val="0"/>
              </a:spcAft>
              <a:buClr>
                <a:schemeClr val="dk1"/>
              </a:buClr>
              <a:buSzPts val="1600"/>
              <a:buChar char="•"/>
            </a:pPr>
            <a:r>
              <a:rPr b="0" i="0" lang="en-US" sz="1600">
                <a:solidFill>
                  <a:schemeClr val="dk1"/>
                </a:solidFill>
                <a:latin typeface="Titillium Web"/>
                <a:ea typeface="Titillium Web"/>
                <a:cs typeface="Titillium Web"/>
                <a:sym typeface="Titillium Web"/>
              </a:rPr>
              <a:t>alle aziende private che siano in possesso della certificazione della parità di genere in applicazione della prassi UNI/PdR 125:2022 rilasciata da un organismo di certificazione accreditato è concesso un </a:t>
            </a:r>
            <a:r>
              <a:rPr b="1" i="0" lang="en-US" sz="1600">
                <a:solidFill>
                  <a:schemeClr val="dk1"/>
                </a:solidFill>
                <a:latin typeface="Titillium Web"/>
                <a:ea typeface="Titillium Web"/>
                <a:cs typeface="Titillium Web"/>
                <a:sym typeface="Titillium Web"/>
              </a:rPr>
              <a:t>esonero dal versamento di una percentuale dei complessivi contributi previdenziali</a:t>
            </a:r>
            <a:r>
              <a:rPr b="0" i="0" lang="en-US" sz="1600">
                <a:solidFill>
                  <a:schemeClr val="dk1"/>
                </a:solidFill>
                <a:latin typeface="Titillium Web"/>
                <a:ea typeface="Titillium Web"/>
                <a:cs typeface="Titillium Web"/>
                <a:sym typeface="Titillium Web"/>
              </a:rPr>
              <a:t> a carico del datore di lavoro per l’anno 2022. In particolare, sono stanziati 50 milioni di euro per il 2022 e l’esonero è determinato in misura non superiore all’1% e nel limite massimo di 50.000 euro annui per ciascuna impresa. L’art. 1, comma 138, della legge 30 dicembre 2021 n. 234 ha stanziato ulteriori fondi per finanziare la misura a regime, prevedendo 50 milioni di euro a partire dal 2023</a:t>
            </a:r>
            <a:endParaRPr/>
          </a:p>
          <a:p>
            <a:pPr indent="-228600" lvl="0" marL="228600" rtl="0" algn="l">
              <a:lnSpc>
                <a:spcPct val="90000"/>
              </a:lnSpc>
              <a:spcBef>
                <a:spcPts val="1000"/>
              </a:spcBef>
              <a:spcAft>
                <a:spcPts val="0"/>
              </a:spcAft>
              <a:buClr>
                <a:schemeClr val="dk1"/>
              </a:buClr>
              <a:buSzPts val="1600"/>
              <a:buChar char="•"/>
            </a:pPr>
            <a:r>
              <a:rPr lang="en-US" sz="1600">
                <a:solidFill>
                  <a:schemeClr val="dk1"/>
                </a:solidFill>
                <a:latin typeface="Titillium Web"/>
                <a:ea typeface="Titillium Web"/>
                <a:cs typeface="Titillium Web"/>
                <a:sym typeface="Titillium Web"/>
              </a:rPr>
              <a:t>alle aziende che, alla data del 31 dicembre dell’anno precedente a quello di riferimento, siano in possesso della certificazione della parità di genere in applicazione alla prassi UNI/PdR 125:2022, rilasciata da un organismo di certificazione accreditato, è riconosciuto un </a:t>
            </a:r>
            <a:r>
              <a:rPr b="1" lang="en-US" sz="1600">
                <a:solidFill>
                  <a:schemeClr val="dk1"/>
                </a:solidFill>
                <a:latin typeface="Titillium Web"/>
                <a:ea typeface="Titillium Web"/>
                <a:cs typeface="Titillium Web"/>
                <a:sym typeface="Titillium Web"/>
              </a:rPr>
              <a:t>punteggio premiale per la valutazione di proposte progettuali,</a:t>
            </a:r>
            <a:r>
              <a:rPr lang="en-US" sz="1600">
                <a:solidFill>
                  <a:schemeClr val="dk1"/>
                </a:solidFill>
                <a:latin typeface="Titillium Web"/>
                <a:ea typeface="Titillium Web"/>
                <a:cs typeface="Titillium Web"/>
                <a:sym typeface="Titillium Web"/>
              </a:rPr>
              <a:t> da parte di autorità titolari di </a:t>
            </a:r>
            <a:r>
              <a:rPr b="1" lang="en-US" sz="1600">
                <a:solidFill>
                  <a:schemeClr val="dk1"/>
                </a:solidFill>
                <a:latin typeface="Titillium Web"/>
                <a:ea typeface="Titillium Web"/>
                <a:cs typeface="Titillium Web"/>
                <a:sym typeface="Titillium Web"/>
              </a:rPr>
              <a:t>fondi europei nazionali e regionali</a:t>
            </a:r>
            <a:r>
              <a:rPr lang="en-US" sz="1600">
                <a:solidFill>
                  <a:schemeClr val="dk1"/>
                </a:solidFill>
                <a:latin typeface="Titillium Web"/>
                <a:ea typeface="Titillium Web"/>
                <a:cs typeface="Titillium Web"/>
                <a:sym typeface="Titillium Web"/>
              </a:rPr>
              <a:t>, ai fini della </a:t>
            </a:r>
            <a:r>
              <a:rPr b="1" lang="en-US" sz="1600">
                <a:solidFill>
                  <a:schemeClr val="dk1"/>
                </a:solidFill>
                <a:latin typeface="Titillium Web"/>
                <a:ea typeface="Titillium Web"/>
                <a:cs typeface="Titillium Web"/>
                <a:sym typeface="Titillium Web"/>
              </a:rPr>
              <a:t>concessione di aiuti di Stato a cofinanziamento degli investimenti sostenuti</a:t>
            </a:r>
            <a:r>
              <a:rPr lang="en-US" sz="1600">
                <a:solidFill>
                  <a:schemeClr val="dk1"/>
                </a:solidFill>
                <a:latin typeface="Titillium Web"/>
                <a:ea typeface="Titillium Web"/>
                <a:cs typeface="Titillium Web"/>
                <a:sym typeface="Titillium Web"/>
              </a:rPr>
              <a:t>.</a:t>
            </a:r>
            <a:endParaRPr/>
          </a:p>
          <a:p>
            <a:pPr indent="-228600" lvl="0" marL="228600" rtl="0" algn="l">
              <a:lnSpc>
                <a:spcPct val="90000"/>
              </a:lnSpc>
              <a:spcBef>
                <a:spcPts val="1000"/>
              </a:spcBef>
              <a:spcAft>
                <a:spcPts val="0"/>
              </a:spcAft>
              <a:buClr>
                <a:schemeClr val="dk1"/>
              </a:buClr>
              <a:buSzPts val="1600"/>
              <a:buChar char="•"/>
            </a:pPr>
            <a:r>
              <a:rPr lang="en-US" sz="1600">
                <a:solidFill>
                  <a:schemeClr val="dk1"/>
                </a:solidFill>
                <a:latin typeface="Titillium Web"/>
                <a:ea typeface="Titillium Web"/>
                <a:cs typeface="Titillium Web"/>
                <a:sym typeface="Titillium Web"/>
              </a:rPr>
              <a:t>Infine, il </a:t>
            </a:r>
            <a:r>
              <a:rPr lang="en-US" sz="1600" u="sng">
                <a:solidFill>
                  <a:schemeClr val="dk1"/>
                </a:solidFill>
                <a:latin typeface="Titillium Web"/>
                <a:ea typeface="Titillium Web"/>
                <a:cs typeface="Titillium Web"/>
                <a:sym typeface="Titillium Web"/>
                <a:hlinkClick r:id="rId3">
                  <a:extLst>
                    <a:ext uri="{A12FA001-AC4F-418D-AE19-62706E023703}">
                      <ahyp:hlinkClr val="tx"/>
                    </a:ext>
                  </a:extLst>
                </a:hlinkClick>
              </a:rPr>
              <a:t>decreto legge 30 aprile 2022, n. 36 : apre una nuova finestra</a:t>
            </a:r>
            <a:r>
              <a:rPr lang="en-US" sz="1600">
                <a:solidFill>
                  <a:schemeClr val="dk1"/>
                </a:solidFill>
                <a:latin typeface="Titillium Web"/>
                <a:ea typeface="Titillium Web"/>
                <a:cs typeface="Titillium Web"/>
                <a:sym typeface="Titillium Web"/>
              </a:rPr>
              <a:t>, recante “Ulteriori misure urgenti per l’attuazione del Piano nazionale di ripresa e resilienza”, art. 34, ha introdotto nel “Codice dei contratti pubblici”, rispettivamente agli articoli n. 93 e n. 95 del decreto legislativo n. 50 del 2016, una</a:t>
            </a:r>
            <a:r>
              <a:rPr b="1" lang="en-US" sz="1600">
                <a:solidFill>
                  <a:schemeClr val="dk1"/>
                </a:solidFill>
                <a:latin typeface="Titillium Web"/>
                <a:ea typeface="Titillium Web"/>
                <a:cs typeface="Titillium Web"/>
                <a:sym typeface="Titillium Web"/>
              </a:rPr>
              <a:t> diminuzione della garanzia prevista per la partecipazione alle procedure di gara da parte di aziende certificate</a:t>
            </a:r>
            <a:r>
              <a:rPr lang="en-US" sz="1600">
                <a:solidFill>
                  <a:schemeClr val="dk1"/>
                </a:solidFill>
                <a:latin typeface="Titillium Web"/>
                <a:ea typeface="Titillium Web"/>
                <a:cs typeface="Titillium Web"/>
                <a:sym typeface="Titillium Web"/>
              </a:rPr>
              <a:t>, oltre alla possibilità per le amministrazioni aggiudicatrici di istituire </a:t>
            </a:r>
            <a:r>
              <a:rPr b="1" lang="en-US" sz="1600">
                <a:solidFill>
                  <a:schemeClr val="dk1"/>
                </a:solidFill>
                <a:latin typeface="Titillium Web"/>
                <a:ea typeface="Titillium Web"/>
                <a:cs typeface="Titillium Web"/>
                <a:sym typeface="Titillium Web"/>
              </a:rPr>
              <a:t>sistemi premiali legati al possesso della certificazione di genere.</a:t>
            </a:r>
            <a:endParaRPr/>
          </a:p>
          <a:p>
            <a:pPr indent="0" lvl="0" marL="0" rtl="0" algn="l">
              <a:lnSpc>
                <a:spcPct val="90000"/>
              </a:lnSpc>
              <a:spcBef>
                <a:spcPts val="1000"/>
              </a:spcBef>
              <a:spcAft>
                <a:spcPts val="0"/>
              </a:spcAft>
              <a:buClr>
                <a:schemeClr val="dk1"/>
              </a:buClr>
              <a:buSzPts val="1600"/>
              <a:buNone/>
            </a:pPr>
            <a:r>
              <a:t/>
            </a:r>
            <a:endParaRPr b="1" sz="1600">
              <a:solidFill>
                <a:schemeClr val="dk1"/>
              </a:solidFill>
              <a:latin typeface="Titillium Web"/>
              <a:ea typeface="Titillium Web"/>
              <a:cs typeface="Titillium Web"/>
              <a:sym typeface="Titillium Web"/>
            </a:endParaRPr>
          </a:p>
        </p:txBody>
      </p:sp>
      <p:sp>
        <p:nvSpPr>
          <p:cNvPr id="345" name="Google Shape;345;p9"/>
          <p:cNvSpPr txBox="1"/>
          <p:nvPr/>
        </p:nvSpPr>
        <p:spPr>
          <a:xfrm>
            <a:off x="1415920" y="5603471"/>
            <a:ext cx="9827468" cy="646331"/>
          </a:xfrm>
          <a:prstGeom prst="rect">
            <a:avLst/>
          </a:prstGeom>
          <a:solidFill>
            <a:schemeClr val="lt1"/>
          </a:solidFill>
          <a:ln cap="flat" cmpd="sng" w="19050">
            <a:solidFill>
              <a:srgbClr val="FF0000"/>
            </a:solidFill>
            <a:prstDash val="dash"/>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tillium Web"/>
                <a:ea typeface="Titillium Web"/>
                <a:cs typeface="Titillium Web"/>
                <a:sym typeface="Titillium Web"/>
              </a:rPr>
              <a:t>Lavorare in un ambiente inclusivo, aperto alla diversità e attento all’equità genera vantaggio competitivo e valore, per l’organizzazione e per ogni persona al suo interno.</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2022-10-18T17:08:20Z</dcterms:created>
  <dc:creator>Sara Tommasiello</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