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87" r:id="rId3"/>
    <p:sldId id="260" r:id="rId4"/>
    <p:sldId id="280" r:id="rId5"/>
    <p:sldId id="269" r:id="rId6"/>
    <p:sldId id="285" r:id="rId7"/>
    <p:sldId id="262" r:id="rId8"/>
    <p:sldId id="270" r:id="rId9"/>
    <p:sldId id="263" r:id="rId10"/>
    <p:sldId id="264" r:id="rId11"/>
    <p:sldId id="286" r:id="rId12"/>
    <p:sldId id="277" r:id="rId13"/>
    <p:sldId id="276" r:id="rId14"/>
    <p:sldId id="267" r:id="rId15"/>
    <p:sldId id="281" r:id="rId16"/>
    <p:sldId id="283" r:id="rId17"/>
    <p:sldId id="282" r:id="rId18"/>
    <p:sldId id="284" r:id="rId19"/>
    <p:sldId id="271" r:id="rId20"/>
    <p:sldId id="278" r:id="rId21"/>
    <p:sldId id="272" r:id="rId22"/>
    <p:sldId id="273" r:id="rId23"/>
    <p:sldId id="265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1A1919"/>
    <a:srgbClr val="EEC500"/>
    <a:srgbClr val="0E0B11"/>
    <a:srgbClr val="D40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F166B-9765-4A1A-975D-8DB5C8736573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643F1-028D-48CA-8C84-E0D179036AE0}">
      <dgm:prSet/>
      <dgm:spPr/>
      <dgm:t>
        <a:bodyPr/>
        <a:lstStyle/>
        <a:p>
          <a:r>
            <a:rPr lang="it-IT" dirty="0"/>
            <a:t>La </a:t>
          </a:r>
          <a:r>
            <a:rPr lang="it-IT" u="sng" dirty="0"/>
            <a:t>diversità dei luoghi </a:t>
          </a:r>
          <a:r>
            <a:rPr lang="it-IT" dirty="0"/>
            <a:t>in Europa è un potenziale sottoutilizzato. </a:t>
          </a:r>
          <a:endParaRPr lang="en-US" dirty="0"/>
        </a:p>
      </dgm:t>
    </dgm:pt>
    <dgm:pt modelId="{6F1F0729-161F-4974-AC65-5A66833CAE11}" type="parTrans" cxnId="{609F70BC-8780-48CE-80C1-2166C151E811}">
      <dgm:prSet/>
      <dgm:spPr/>
      <dgm:t>
        <a:bodyPr/>
        <a:lstStyle/>
        <a:p>
          <a:endParaRPr lang="en-US"/>
        </a:p>
      </dgm:t>
    </dgm:pt>
    <dgm:pt modelId="{865BD249-3F60-401E-8E57-330D34DC2B67}" type="sibTrans" cxnId="{609F70BC-8780-48CE-80C1-2166C151E811}">
      <dgm:prSet/>
      <dgm:spPr/>
      <dgm:t>
        <a:bodyPr/>
        <a:lstStyle/>
        <a:p>
          <a:endParaRPr lang="en-US"/>
        </a:p>
      </dgm:t>
    </dgm:pt>
    <dgm:pt modelId="{66FDCC55-51E0-49BA-891D-7A17B55C9574}">
      <dgm:prSet/>
      <dgm:spPr/>
      <dgm:t>
        <a:bodyPr/>
        <a:lstStyle/>
        <a:p>
          <a:r>
            <a:rPr lang="it-IT" dirty="0"/>
            <a:t>La formulazione di politiche </a:t>
          </a:r>
          <a:r>
            <a:rPr lang="it-IT" u="sng" dirty="0"/>
            <a:t>basate sul territorio </a:t>
          </a:r>
          <a:r>
            <a:rPr lang="it-IT" dirty="0"/>
            <a:t>può contribuire a liberare il potenziale non  sfruttato. </a:t>
          </a:r>
          <a:endParaRPr lang="en-US" dirty="0"/>
        </a:p>
      </dgm:t>
    </dgm:pt>
    <dgm:pt modelId="{EF2A4308-E6CD-4ED0-B2E8-E74D79FABFF7}" type="parTrans" cxnId="{F4E261B6-B0D6-4869-8458-F7CA44506AA6}">
      <dgm:prSet/>
      <dgm:spPr/>
      <dgm:t>
        <a:bodyPr/>
        <a:lstStyle/>
        <a:p>
          <a:endParaRPr lang="en-US"/>
        </a:p>
      </dgm:t>
    </dgm:pt>
    <dgm:pt modelId="{64983118-F25F-45E7-A32B-3BAB7420146A}" type="sibTrans" cxnId="{F4E261B6-B0D6-4869-8458-F7CA44506AA6}">
      <dgm:prSet/>
      <dgm:spPr/>
      <dgm:t>
        <a:bodyPr/>
        <a:lstStyle/>
        <a:p>
          <a:endParaRPr lang="en-US"/>
        </a:p>
      </dgm:t>
    </dgm:pt>
    <dgm:pt modelId="{C9B394AD-7BA9-4A40-970C-5AFE8379CC20}">
      <dgm:prSet/>
      <dgm:spPr/>
      <dgm:t>
        <a:bodyPr/>
        <a:lstStyle/>
        <a:p>
          <a:r>
            <a:rPr lang="it-IT" dirty="0"/>
            <a:t>Unire gli sforzi attraverso politiche settoriali, livelli di governance,  luoghi e gruppi sociali è essenziale per </a:t>
          </a:r>
          <a:r>
            <a:rPr lang="it-IT" u="sng" dirty="0"/>
            <a:t>un'Europa inclusiva e sostenibile che offra prospettive future per tutte le persone e per tutti i luoghi</a:t>
          </a:r>
          <a:endParaRPr lang="en-US" dirty="0"/>
        </a:p>
      </dgm:t>
    </dgm:pt>
    <dgm:pt modelId="{38787FD9-0718-49CB-81E3-B446135C8D93}" type="parTrans" cxnId="{40DB5381-9EE3-42C3-AB15-BF1B654C611C}">
      <dgm:prSet/>
      <dgm:spPr/>
      <dgm:t>
        <a:bodyPr/>
        <a:lstStyle/>
        <a:p>
          <a:endParaRPr lang="en-US"/>
        </a:p>
      </dgm:t>
    </dgm:pt>
    <dgm:pt modelId="{C6B70A26-531E-4E77-80EE-B17328E0BA54}" type="sibTrans" cxnId="{40DB5381-9EE3-42C3-AB15-BF1B654C611C}">
      <dgm:prSet/>
      <dgm:spPr/>
      <dgm:t>
        <a:bodyPr/>
        <a:lstStyle/>
        <a:p>
          <a:endParaRPr lang="en-US"/>
        </a:p>
      </dgm:t>
    </dgm:pt>
    <dgm:pt modelId="{48C2E0F2-F79D-4DB9-84F4-E56FA32FAC4C}" type="pres">
      <dgm:prSet presAssocID="{3A1F166B-9765-4A1A-975D-8DB5C8736573}" presName="Name0" presStyleCnt="0">
        <dgm:presLayoutVars>
          <dgm:dir/>
          <dgm:animLvl val="lvl"/>
          <dgm:resizeHandles val="exact"/>
        </dgm:presLayoutVars>
      </dgm:prSet>
      <dgm:spPr/>
    </dgm:pt>
    <dgm:pt modelId="{6C582B21-3C18-4D90-BBF7-7DA578F41482}" type="pres">
      <dgm:prSet presAssocID="{C9B394AD-7BA9-4A40-970C-5AFE8379CC20}" presName="boxAndChildren" presStyleCnt="0"/>
      <dgm:spPr/>
    </dgm:pt>
    <dgm:pt modelId="{4E58C1FA-F5E6-47B4-96D1-DCFBA983746C}" type="pres">
      <dgm:prSet presAssocID="{C9B394AD-7BA9-4A40-970C-5AFE8379CC20}" presName="parentTextBox" presStyleLbl="node1" presStyleIdx="0" presStyleCnt="3"/>
      <dgm:spPr/>
    </dgm:pt>
    <dgm:pt modelId="{C21AFF56-12A0-4E27-8EDF-982EB87494D5}" type="pres">
      <dgm:prSet presAssocID="{64983118-F25F-45E7-A32B-3BAB7420146A}" presName="sp" presStyleCnt="0"/>
      <dgm:spPr/>
    </dgm:pt>
    <dgm:pt modelId="{20B98059-1ADE-4EFF-9C2B-0642B0EBF53C}" type="pres">
      <dgm:prSet presAssocID="{66FDCC55-51E0-49BA-891D-7A17B55C9574}" presName="arrowAndChildren" presStyleCnt="0"/>
      <dgm:spPr/>
    </dgm:pt>
    <dgm:pt modelId="{66F00211-F9EB-46A1-B5BB-3CEE21F3DDB7}" type="pres">
      <dgm:prSet presAssocID="{66FDCC55-51E0-49BA-891D-7A17B55C9574}" presName="parentTextArrow" presStyleLbl="node1" presStyleIdx="1" presStyleCnt="3"/>
      <dgm:spPr/>
    </dgm:pt>
    <dgm:pt modelId="{B222D0E3-3302-447B-B04C-4AE5DB633961}" type="pres">
      <dgm:prSet presAssocID="{865BD249-3F60-401E-8E57-330D34DC2B67}" presName="sp" presStyleCnt="0"/>
      <dgm:spPr/>
    </dgm:pt>
    <dgm:pt modelId="{16C52E56-A5B7-4415-AF0C-FB72F8542271}" type="pres">
      <dgm:prSet presAssocID="{655643F1-028D-48CA-8C84-E0D179036AE0}" presName="arrowAndChildren" presStyleCnt="0"/>
      <dgm:spPr/>
    </dgm:pt>
    <dgm:pt modelId="{EECB1E18-0FFF-4249-ADA6-815663D0539C}" type="pres">
      <dgm:prSet presAssocID="{655643F1-028D-48CA-8C84-E0D179036AE0}" presName="parentTextArrow" presStyleLbl="node1" presStyleIdx="2" presStyleCnt="3" custLinFactNeighborX="3623" custLinFactNeighborY="-47"/>
      <dgm:spPr/>
    </dgm:pt>
  </dgm:ptLst>
  <dgm:cxnLst>
    <dgm:cxn modelId="{70B8AB14-35FB-49E5-B471-5189A9EC120F}" type="presOf" srcId="{66FDCC55-51E0-49BA-891D-7A17B55C9574}" destId="{66F00211-F9EB-46A1-B5BB-3CEE21F3DDB7}" srcOrd="0" destOrd="0" presId="urn:microsoft.com/office/officeart/2005/8/layout/process4"/>
    <dgm:cxn modelId="{40DB5381-9EE3-42C3-AB15-BF1B654C611C}" srcId="{3A1F166B-9765-4A1A-975D-8DB5C8736573}" destId="{C9B394AD-7BA9-4A40-970C-5AFE8379CC20}" srcOrd="2" destOrd="0" parTransId="{38787FD9-0718-49CB-81E3-B446135C8D93}" sibTransId="{C6B70A26-531E-4E77-80EE-B17328E0BA54}"/>
    <dgm:cxn modelId="{388CB4AA-0C2F-49E1-91B3-37D70E160322}" type="presOf" srcId="{655643F1-028D-48CA-8C84-E0D179036AE0}" destId="{EECB1E18-0FFF-4249-ADA6-815663D0539C}" srcOrd="0" destOrd="0" presId="urn:microsoft.com/office/officeart/2005/8/layout/process4"/>
    <dgm:cxn modelId="{E783D3AD-E153-4A8A-9736-294E03A9A9D7}" type="presOf" srcId="{3A1F166B-9765-4A1A-975D-8DB5C8736573}" destId="{48C2E0F2-F79D-4DB9-84F4-E56FA32FAC4C}" srcOrd="0" destOrd="0" presId="urn:microsoft.com/office/officeart/2005/8/layout/process4"/>
    <dgm:cxn modelId="{F4E261B6-B0D6-4869-8458-F7CA44506AA6}" srcId="{3A1F166B-9765-4A1A-975D-8DB5C8736573}" destId="{66FDCC55-51E0-49BA-891D-7A17B55C9574}" srcOrd="1" destOrd="0" parTransId="{EF2A4308-E6CD-4ED0-B2E8-E74D79FABFF7}" sibTransId="{64983118-F25F-45E7-A32B-3BAB7420146A}"/>
    <dgm:cxn modelId="{609F70BC-8780-48CE-80C1-2166C151E811}" srcId="{3A1F166B-9765-4A1A-975D-8DB5C8736573}" destId="{655643F1-028D-48CA-8C84-E0D179036AE0}" srcOrd="0" destOrd="0" parTransId="{6F1F0729-161F-4974-AC65-5A66833CAE11}" sibTransId="{865BD249-3F60-401E-8E57-330D34DC2B67}"/>
    <dgm:cxn modelId="{43DA45EC-025F-4249-9750-EBA7DAE7963C}" type="presOf" srcId="{C9B394AD-7BA9-4A40-970C-5AFE8379CC20}" destId="{4E58C1FA-F5E6-47B4-96D1-DCFBA983746C}" srcOrd="0" destOrd="0" presId="urn:microsoft.com/office/officeart/2005/8/layout/process4"/>
    <dgm:cxn modelId="{453EC8F5-7D44-472B-966A-D2C29A71BBB7}" type="presParOf" srcId="{48C2E0F2-F79D-4DB9-84F4-E56FA32FAC4C}" destId="{6C582B21-3C18-4D90-BBF7-7DA578F41482}" srcOrd="0" destOrd="0" presId="urn:microsoft.com/office/officeart/2005/8/layout/process4"/>
    <dgm:cxn modelId="{6B93E8A1-9834-467C-8533-3399FAF914B3}" type="presParOf" srcId="{6C582B21-3C18-4D90-BBF7-7DA578F41482}" destId="{4E58C1FA-F5E6-47B4-96D1-DCFBA983746C}" srcOrd="0" destOrd="0" presId="urn:microsoft.com/office/officeart/2005/8/layout/process4"/>
    <dgm:cxn modelId="{8021167C-1975-4183-BABC-053D8241DED8}" type="presParOf" srcId="{48C2E0F2-F79D-4DB9-84F4-E56FA32FAC4C}" destId="{C21AFF56-12A0-4E27-8EDF-982EB87494D5}" srcOrd="1" destOrd="0" presId="urn:microsoft.com/office/officeart/2005/8/layout/process4"/>
    <dgm:cxn modelId="{F15B6FBB-386F-44BF-BE89-4B4476E8CD54}" type="presParOf" srcId="{48C2E0F2-F79D-4DB9-84F4-E56FA32FAC4C}" destId="{20B98059-1ADE-4EFF-9C2B-0642B0EBF53C}" srcOrd="2" destOrd="0" presId="urn:microsoft.com/office/officeart/2005/8/layout/process4"/>
    <dgm:cxn modelId="{13DD91F2-4B78-43F2-900E-95EB6D1CC00E}" type="presParOf" srcId="{20B98059-1ADE-4EFF-9C2B-0642B0EBF53C}" destId="{66F00211-F9EB-46A1-B5BB-3CEE21F3DDB7}" srcOrd="0" destOrd="0" presId="urn:microsoft.com/office/officeart/2005/8/layout/process4"/>
    <dgm:cxn modelId="{C193E456-E41A-4510-BEF4-5C3C2FD8497D}" type="presParOf" srcId="{48C2E0F2-F79D-4DB9-84F4-E56FA32FAC4C}" destId="{B222D0E3-3302-447B-B04C-4AE5DB633961}" srcOrd="3" destOrd="0" presId="urn:microsoft.com/office/officeart/2005/8/layout/process4"/>
    <dgm:cxn modelId="{F550990E-705B-4AD7-AD53-C8DB1102AFC2}" type="presParOf" srcId="{48C2E0F2-F79D-4DB9-84F4-E56FA32FAC4C}" destId="{16C52E56-A5B7-4415-AF0C-FB72F8542271}" srcOrd="4" destOrd="0" presId="urn:microsoft.com/office/officeart/2005/8/layout/process4"/>
    <dgm:cxn modelId="{892E579C-85EE-4C29-AAC2-3E0F144E66F9}" type="presParOf" srcId="{16C52E56-A5B7-4415-AF0C-FB72F8542271}" destId="{EECB1E18-0FFF-4249-ADA6-815663D0539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1F166B-9765-4A1A-975D-8DB5C8736573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643F1-028D-48CA-8C84-E0D179036AE0}">
      <dgm:prSet/>
      <dgm:spPr/>
      <dgm:t>
        <a:bodyPr/>
        <a:lstStyle/>
        <a:p>
          <a:r>
            <a:rPr lang="it-IT" dirty="0">
              <a:solidFill>
                <a:schemeClr val="bg1"/>
              </a:solidFill>
              <a:latin typeface="+mn-lt"/>
            </a:rPr>
            <a:t>Progetti di innovazione e sviluppo socio-economico in ottica di complementarietà con le altre azioni attivate per il raggiungimento degli obiettivi delle strategie</a:t>
          </a:r>
          <a:endParaRPr lang="en-US" dirty="0">
            <a:latin typeface="+mn-lt"/>
          </a:endParaRPr>
        </a:p>
      </dgm:t>
    </dgm:pt>
    <dgm:pt modelId="{6F1F0729-161F-4974-AC65-5A66833CAE11}" type="parTrans" cxnId="{609F70BC-8780-48CE-80C1-2166C151E811}">
      <dgm:prSet/>
      <dgm:spPr/>
      <dgm:t>
        <a:bodyPr/>
        <a:lstStyle/>
        <a:p>
          <a:endParaRPr lang="en-US"/>
        </a:p>
      </dgm:t>
    </dgm:pt>
    <dgm:pt modelId="{865BD249-3F60-401E-8E57-330D34DC2B67}" type="sibTrans" cxnId="{609F70BC-8780-48CE-80C1-2166C151E811}">
      <dgm:prSet/>
      <dgm:spPr/>
      <dgm:t>
        <a:bodyPr/>
        <a:lstStyle/>
        <a:p>
          <a:endParaRPr lang="en-US"/>
        </a:p>
      </dgm:t>
    </dgm:pt>
    <dgm:pt modelId="{66FDCC55-51E0-49BA-891D-7A17B55C9574}">
      <dgm:prSet/>
      <dgm:spPr/>
      <dgm:t>
        <a:bodyPr/>
        <a:lstStyle/>
        <a:p>
          <a:r>
            <a:rPr lang="it-IT" dirty="0">
              <a:solidFill>
                <a:schemeClr val="bg1"/>
              </a:solidFill>
              <a:latin typeface="+mn-lt"/>
            </a:rPr>
            <a:t>Progetti per  l’efficientamento energetico del patrimonio edilizio, il supporto all’utilizzo di energie rinnovabili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EF2A4308-E6CD-4ED0-B2E8-E74D79FABFF7}" type="parTrans" cxnId="{F4E261B6-B0D6-4869-8458-F7CA44506AA6}">
      <dgm:prSet/>
      <dgm:spPr/>
      <dgm:t>
        <a:bodyPr/>
        <a:lstStyle/>
        <a:p>
          <a:endParaRPr lang="en-US"/>
        </a:p>
      </dgm:t>
    </dgm:pt>
    <dgm:pt modelId="{64983118-F25F-45E7-A32B-3BAB7420146A}" type="sibTrans" cxnId="{F4E261B6-B0D6-4869-8458-F7CA44506AA6}">
      <dgm:prSet/>
      <dgm:spPr/>
      <dgm:t>
        <a:bodyPr/>
        <a:lstStyle/>
        <a:p>
          <a:endParaRPr lang="en-US"/>
        </a:p>
      </dgm:t>
    </dgm:pt>
    <dgm:pt modelId="{C9B394AD-7BA9-4A40-970C-5AFE8379CC20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Interventi di prevenzione sismica e di mitigazione del rischio idraulico ed idrogeologico, interventi di conservazione della biodiversità</a:t>
          </a:r>
          <a:endParaRPr lang="en-US" sz="2200" kern="120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38787FD9-0718-49CB-81E3-B446135C8D93}" type="parTrans" cxnId="{40DB5381-9EE3-42C3-AB15-BF1B654C611C}">
      <dgm:prSet/>
      <dgm:spPr/>
      <dgm:t>
        <a:bodyPr/>
        <a:lstStyle/>
        <a:p>
          <a:endParaRPr lang="en-US"/>
        </a:p>
      </dgm:t>
    </dgm:pt>
    <dgm:pt modelId="{C6B70A26-531E-4E77-80EE-B17328E0BA54}" type="sibTrans" cxnId="{40DB5381-9EE3-42C3-AB15-BF1B654C611C}">
      <dgm:prSet/>
      <dgm:spPr/>
      <dgm:t>
        <a:bodyPr/>
        <a:lstStyle/>
        <a:p>
          <a:endParaRPr lang="en-US"/>
        </a:p>
      </dgm:t>
    </dgm:pt>
    <dgm:pt modelId="{48C2E0F2-F79D-4DB9-84F4-E56FA32FAC4C}" type="pres">
      <dgm:prSet presAssocID="{3A1F166B-9765-4A1A-975D-8DB5C8736573}" presName="Name0" presStyleCnt="0">
        <dgm:presLayoutVars>
          <dgm:dir/>
          <dgm:animLvl val="lvl"/>
          <dgm:resizeHandles val="exact"/>
        </dgm:presLayoutVars>
      </dgm:prSet>
      <dgm:spPr/>
    </dgm:pt>
    <dgm:pt modelId="{6C582B21-3C18-4D90-BBF7-7DA578F41482}" type="pres">
      <dgm:prSet presAssocID="{C9B394AD-7BA9-4A40-970C-5AFE8379CC20}" presName="boxAndChildren" presStyleCnt="0"/>
      <dgm:spPr/>
    </dgm:pt>
    <dgm:pt modelId="{4E58C1FA-F5E6-47B4-96D1-DCFBA983746C}" type="pres">
      <dgm:prSet presAssocID="{C9B394AD-7BA9-4A40-970C-5AFE8379CC20}" presName="parentTextBox" presStyleLbl="node1" presStyleIdx="0" presStyleCnt="3"/>
      <dgm:spPr/>
    </dgm:pt>
    <dgm:pt modelId="{C21AFF56-12A0-4E27-8EDF-982EB87494D5}" type="pres">
      <dgm:prSet presAssocID="{64983118-F25F-45E7-A32B-3BAB7420146A}" presName="sp" presStyleCnt="0"/>
      <dgm:spPr/>
    </dgm:pt>
    <dgm:pt modelId="{20B98059-1ADE-4EFF-9C2B-0642B0EBF53C}" type="pres">
      <dgm:prSet presAssocID="{66FDCC55-51E0-49BA-891D-7A17B55C9574}" presName="arrowAndChildren" presStyleCnt="0"/>
      <dgm:spPr/>
    </dgm:pt>
    <dgm:pt modelId="{66F00211-F9EB-46A1-B5BB-3CEE21F3DDB7}" type="pres">
      <dgm:prSet presAssocID="{66FDCC55-51E0-49BA-891D-7A17B55C9574}" presName="parentTextArrow" presStyleLbl="node1" presStyleIdx="1" presStyleCnt="3"/>
      <dgm:spPr/>
    </dgm:pt>
    <dgm:pt modelId="{B222D0E3-3302-447B-B04C-4AE5DB633961}" type="pres">
      <dgm:prSet presAssocID="{865BD249-3F60-401E-8E57-330D34DC2B67}" presName="sp" presStyleCnt="0"/>
      <dgm:spPr/>
    </dgm:pt>
    <dgm:pt modelId="{16C52E56-A5B7-4415-AF0C-FB72F8542271}" type="pres">
      <dgm:prSet presAssocID="{655643F1-028D-48CA-8C84-E0D179036AE0}" presName="arrowAndChildren" presStyleCnt="0"/>
      <dgm:spPr/>
    </dgm:pt>
    <dgm:pt modelId="{EECB1E18-0FFF-4249-ADA6-815663D0539C}" type="pres">
      <dgm:prSet presAssocID="{655643F1-028D-48CA-8C84-E0D179036AE0}" presName="parentTextArrow" presStyleLbl="node1" presStyleIdx="2" presStyleCnt="3" custLinFactNeighborX="198" custLinFactNeighborY="-47"/>
      <dgm:spPr/>
    </dgm:pt>
  </dgm:ptLst>
  <dgm:cxnLst>
    <dgm:cxn modelId="{70B8AB14-35FB-49E5-B471-5189A9EC120F}" type="presOf" srcId="{66FDCC55-51E0-49BA-891D-7A17B55C9574}" destId="{66F00211-F9EB-46A1-B5BB-3CEE21F3DDB7}" srcOrd="0" destOrd="0" presId="urn:microsoft.com/office/officeart/2005/8/layout/process4"/>
    <dgm:cxn modelId="{40DB5381-9EE3-42C3-AB15-BF1B654C611C}" srcId="{3A1F166B-9765-4A1A-975D-8DB5C8736573}" destId="{C9B394AD-7BA9-4A40-970C-5AFE8379CC20}" srcOrd="2" destOrd="0" parTransId="{38787FD9-0718-49CB-81E3-B446135C8D93}" sibTransId="{C6B70A26-531E-4E77-80EE-B17328E0BA54}"/>
    <dgm:cxn modelId="{388CB4AA-0C2F-49E1-91B3-37D70E160322}" type="presOf" srcId="{655643F1-028D-48CA-8C84-E0D179036AE0}" destId="{EECB1E18-0FFF-4249-ADA6-815663D0539C}" srcOrd="0" destOrd="0" presId="urn:microsoft.com/office/officeart/2005/8/layout/process4"/>
    <dgm:cxn modelId="{E783D3AD-E153-4A8A-9736-294E03A9A9D7}" type="presOf" srcId="{3A1F166B-9765-4A1A-975D-8DB5C8736573}" destId="{48C2E0F2-F79D-4DB9-84F4-E56FA32FAC4C}" srcOrd="0" destOrd="0" presId="urn:microsoft.com/office/officeart/2005/8/layout/process4"/>
    <dgm:cxn modelId="{F4E261B6-B0D6-4869-8458-F7CA44506AA6}" srcId="{3A1F166B-9765-4A1A-975D-8DB5C8736573}" destId="{66FDCC55-51E0-49BA-891D-7A17B55C9574}" srcOrd="1" destOrd="0" parTransId="{EF2A4308-E6CD-4ED0-B2E8-E74D79FABFF7}" sibTransId="{64983118-F25F-45E7-A32B-3BAB7420146A}"/>
    <dgm:cxn modelId="{609F70BC-8780-48CE-80C1-2166C151E811}" srcId="{3A1F166B-9765-4A1A-975D-8DB5C8736573}" destId="{655643F1-028D-48CA-8C84-E0D179036AE0}" srcOrd="0" destOrd="0" parTransId="{6F1F0729-161F-4974-AC65-5A66833CAE11}" sibTransId="{865BD249-3F60-401E-8E57-330D34DC2B67}"/>
    <dgm:cxn modelId="{43DA45EC-025F-4249-9750-EBA7DAE7963C}" type="presOf" srcId="{C9B394AD-7BA9-4A40-970C-5AFE8379CC20}" destId="{4E58C1FA-F5E6-47B4-96D1-DCFBA983746C}" srcOrd="0" destOrd="0" presId="urn:microsoft.com/office/officeart/2005/8/layout/process4"/>
    <dgm:cxn modelId="{453EC8F5-7D44-472B-966A-D2C29A71BBB7}" type="presParOf" srcId="{48C2E0F2-F79D-4DB9-84F4-E56FA32FAC4C}" destId="{6C582B21-3C18-4D90-BBF7-7DA578F41482}" srcOrd="0" destOrd="0" presId="urn:microsoft.com/office/officeart/2005/8/layout/process4"/>
    <dgm:cxn modelId="{6B93E8A1-9834-467C-8533-3399FAF914B3}" type="presParOf" srcId="{6C582B21-3C18-4D90-BBF7-7DA578F41482}" destId="{4E58C1FA-F5E6-47B4-96D1-DCFBA983746C}" srcOrd="0" destOrd="0" presId="urn:microsoft.com/office/officeart/2005/8/layout/process4"/>
    <dgm:cxn modelId="{8021167C-1975-4183-BABC-053D8241DED8}" type="presParOf" srcId="{48C2E0F2-F79D-4DB9-84F4-E56FA32FAC4C}" destId="{C21AFF56-12A0-4E27-8EDF-982EB87494D5}" srcOrd="1" destOrd="0" presId="urn:microsoft.com/office/officeart/2005/8/layout/process4"/>
    <dgm:cxn modelId="{F15B6FBB-386F-44BF-BE89-4B4476E8CD54}" type="presParOf" srcId="{48C2E0F2-F79D-4DB9-84F4-E56FA32FAC4C}" destId="{20B98059-1ADE-4EFF-9C2B-0642B0EBF53C}" srcOrd="2" destOrd="0" presId="urn:microsoft.com/office/officeart/2005/8/layout/process4"/>
    <dgm:cxn modelId="{13DD91F2-4B78-43F2-900E-95EB6D1CC00E}" type="presParOf" srcId="{20B98059-1ADE-4EFF-9C2B-0642B0EBF53C}" destId="{66F00211-F9EB-46A1-B5BB-3CEE21F3DDB7}" srcOrd="0" destOrd="0" presId="urn:microsoft.com/office/officeart/2005/8/layout/process4"/>
    <dgm:cxn modelId="{C193E456-E41A-4510-BEF4-5C3C2FD8497D}" type="presParOf" srcId="{48C2E0F2-F79D-4DB9-84F4-E56FA32FAC4C}" destId="{B222D0E3-3302-447B-B04C-4AE5DB633961}" srcOrd="3" destOrd="0" presId="urn:microsoft.com/office/officeart/2005/8/layout/process4"/>
    <dgm:cxn modelId="{F550990E-705B-4AD7-AD53-C8DB1102AFC2}" type="presParOf" srcId="{48C2E0F2-F79D-4DB9-84F4-E56FA32FAC4C}" destId="{16C52E56-A5B7-4415-AF0C-FB72F8542271}" srcOrd="4" destOrd="0" presId="urn:microsoft.com/office/officeart/2005/8/layout/process4"/>
    <dgm:cxn modelId="{892E579C-85EE-4C29-AAC2-3E0F144E66F9}" type="presParOf" srcId="{16C52E56-A5B7-4415-AF0C-FB72F8542271}" destId="{EECB1E18-0FFF-4249-ADA6-815663D0539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DCFB66-B9AD-4970-9EEF-BD53D939025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0843C4-F092-4151-AA8F-D14371303638}">
      <dgm:prSet/>
      <dgm:spPr/>
      <dgm:t>
        <a:bodyPr/>
        <a:lstStyle/>
        <a:p>
          <a:r>
            <a:rPr lang="it-IT" dirty="0"/>
            <a:t>È essenziale limitare le disparità che impediscono all'Europa, ai paesi, ai comuni e alle regioni di essere artefici del proprio sviluppo </a:t>
          </a:r>
          <a:endParaRPr lang="en-US" dirty="0"/>
        </a:p>
      </dgm:t>
    </dgm:pt>
    <dgm:pt modelId="{8A2563AD-8F79-4C8C-BAA7-7E98387296A3}" type="parTrans" cxnId="{F3F97D89-C16B-45BE-874C-96205E003C4E}">
      <dgm:prSet/>
      <dgm:spPr/>
      <dgm:t>
        <a:bodyPr/>
        <a:lstStyle/>
        <a:p>
          <a:endParaRPr lang="en-US"/>
        </a:p>
      </dgm:t>
    </dgm:pt>
    <dgm:pt modelId="{ACE13673-21D8-4BFE-B9A1-3DDA98769765}" type="sibTrans" cxnId="{F3F97D89-C16B-45BE-874C-96205E003C4E}">
      <dgm:prSet/>
      <dgm:spPr/>
      <dgm:t>
        <a:bodyPr/>
        <a:lstStyle/>
        <a:p>
          <a:endParaRPr lang="en-US"/>
        </a:p>
      </dgm:t>
    </dgm:pt>
    <dgm:pt modelId="{01C69ECD-A8DD-4007-8530-7ECC112DB9D8}">
      <dgm:prSet/>
      <dgm:spPr/>
      <dgm:t>
        <a:bodyPr/>
        <a:lstStyle/>
        <a:p>
          <a:r>
            <a:rPr lang="it-IT" dirty="0"/>
            <a:t>Questo obiettivo può essere raggiunto solo prestando maggiore attenzione alla diversità dei  luoghi in Europa, unitamente </a:t>
          </a:r>
          <a:r>
            <a:rPr lang="it-IT" u="sng" dirty="0"/>
            <a:t>al loro potenziale di sviluppo </a:t>
          </a:r>
          <a:r>
            <a:rPr lang="it-IT" dirty="0"/>
            <a:t>e </a:t>
          </a:r>
          <a:r>
            <a:rPr lang="it-IT" u="sng" dirty="0"/>
            <a:t>alle loro criticità</a:t>
          </a:r>
          <a:endParaRPr lang="en-US" dirty="0"/>
        </a:p>
      </dgm:t>
    </dgm:pt>
    <dgm:pt modelId="{42325B19-F37E-431E-A440-06886A84DA0B}" type="parTrans" cxnId="{E095A77C-CB86-4769-99E3-A548F95F6E17}">
      <dgm:prSet/>
      <dgm:spPr/>
      <dgm:t>
        <a:bodyPr/>
        <a:lstStyle/>
        <a:p>
          <a:endParaRPr lang="en-US"/>
        </a:p>
      </dgm:t>
    </dgm:pt>
    <dgm:pt modelId="{460CA6A5-71B5-44C8-A69E-42D308DC6704}" type="sibTrans" cxnId="{E095A77C-CB86-4769-99E3-A548F95F6E17}">
      <dgm:prSet/>
      <dgm:spPr/>
      <dgm:t>
        <a:bodyPr/>
        <a:lstStyle/>
        <a:p>
          <a:endParaRPr lang="en-US"/>
        </a:p>
      </dgm:t>
    </dgm:pt>
    <dgm:pt modelId="{BC46233A-EC67-4131-B53B-32F2A96CF788}" type="pres">
      <dgm:prSet presAssocID="{83DCFB66-B9AD-4970-9EEF-BD53D939025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8A10FD-ED9E-46E8-8F1D-F47B08D5DA82}" type="pres">
      <dgm:prSet presAssocID="{790843C4-F092-4151-AA8F-D14371303638}" presName="hierRoot1" presStyleCnt="0"/>
      <dgm:spPr/>
    </dgm:pt>
    <dgm:pt modelId="{C5EC77AE-A7FB-4604-84CE-55A64700301A}" type="pres">
      <dgm:prSet presAssocID="{790843C4-F092-4151-AA8F-D14371303638}" presName="composite" presStyleCnt="0"/>
      <dgm:spPr/>
    </dgm:pt>
    <dgm:pt modelId="{5AF80DC4-B14C-4DEF-86B1-24DD7D3C66B8}" type="pres">
      <dgm:prSet presAssocID="{790843C4-F092-4151-AA8F-D14371303638}" presName="background" presStyleLbl="node0" presStyleIdx="0" presStyleCnt="2"/>
      <dgm:spPr/>
    </dgm:pt>
    <dgm:pt modelId="{E6362493-651E-4F88-99E5-5D8BC4E1B2E7}" type="pres">
      <dgm:prSet presAssocID="{790843C4-F092-4151-AA8F-D14371303638}" presName="text" presStyleLbl="fgAcc0" presStyleIdx="0" presStyleCnt="2">
        <dgm:presLayoutVars>
          <dgm:chPref val="3"/>
        </dgm:presLayoutVars>
      </dgm:prSet>
      <dgm:spPr/>
    </dgm:pt>
    <dgm:pt modelId="{312A40B8-6C22-4CFD-B61D-3113D88541D8}" type="pres">
      <dgm:prSet presAssocID="{790843C4-F092-4151-AA8F-D14371303638}" presName="hierChild2" presStyleCnt="0"/>
      <dgm:spPr/>
    </dgm:pt>
    <dgm:pt modelId="{12994E69-6C22-4B3C-8987-5B2A234326FA}" type="pres">
      <dgm:prSet presAssocID="{01C69ECD-A8DD-4007-8530-7ECC112DB9D8}" presName="hierRoot1" presStyleCnt="0"/>
      <dgm:spPr/>
    </dgm:pt>
    <dgm:pt modelId="{11ADC9D0-F972-494B-A10F-086A8BC31AB8}" type="pres">
      <dgm:prSet presAssocID="{01C69ECD-A8DD-4007-8530-7ECC112DB9D8}" presName="composite" presStyleCnt="0"/>
      <dgm:spPr/>
    </dgm:pt>
    <dgm:pt modelId="{58918DEA-82F6-4E66-B66E-8EDFDCAB912F}" type="pres">
      <dgm:prSet presAssocID="{01C69ECD-A8DD-4007-8530-7ECC112DB9D8}" presName="background" presStyleLbl="node0" presStyleIdx="1" presStyleCnt="2"/>
      <dgm:spPr/>
    </dgm:pt>
    <dgm:pt modelId="{82B84A30-C60A-4A6C-9957-CD02F57D15E5}" type="pres">
      <dgm:prSet presAssocID="{01C69ECD-A8DD-4007-8530-7ECC112DB9D8}" presName="text" presStyleLbl="fgAcc0" presStyleIdx="1" presStyleCnt="2">
        <dgm:presLayoutVars>
          <dgm:chPref val="3"/>
        </dgm:presLayoutVars>
      </dgm:prSet>
      <dgm:spPr/>
    </dgm:pt>
    <dgm:pt modelId="{5BA47F97-E4C5-4445-A230-66BB5A4C2115}" type="pres">
      <dgm:prSet presAssocID="{01C69ECD-A8DD-4007-8530-7ECC112DB9D8}" presName="hierChild2" presStyleCnt="0"/>
      <dgm:spPr/>
    </dgm:pt>
  </dgm:ptLst>
  <dgm:cxnLst>
    <dgm:cxn modelId="{FE6F2779-CB94-4D24-BA1C-FFFC8590337B}" type="presOf" srcId="{01C69ECD-A8DD-4007-8530-7ECC112DB9D8}" destId="{82B84A30-C60A-4A6C-9957-CD02F57D15E5}" srcOrd="0" destOrd="0" presId="urn:microsoft.com/office/officeart/2005/8/layout/hierarchy1"/>
    <dgm:cxn modelId="{E095A77C-CB86-4769-99E3-A548F95F6E17}" srcId="{83DCFB66-B9AD-4970-9EEF-BD53D939025C}" destId="{01C69ECD-A8DD-4007-8530-7ECC112DB9D8}" srcOrd="1" destOrd="0" parTransId="{42325B19-F37E-431E-A440-06886A84DA0B}" sibTransId="{460CA6A5-71B5-44C8-A69E-42D308DC6704}"/>
    <dgm:cxn modelId="{F3F97D89-C16B-45BE-874C-96205E003C4E}" srcId="{83DCFB66-B9AD-4970-9EEF-BD53D939025C}" destId="{790843C4-F092-4151-AA8F-D14371303638}" srcOrd="0" destOrd="0" parTransId="{8A2563AD-8F79-4C8C-BAA7-7E98387296A3}" sibTransId="{ACE13673-21D8-4BFE-B9A1-3DDA98769765}"/>
    <dgm:cxn modelId="{0A59DB9C-1738-4F23-A778-CCA245312E06}" type="presOf" srcId="{790843C4-F092-4151-AA8F-D14371303638}" destId="{E6362493-651E-4F88-99E5-5D8BC4E1B2E7}" srcOrd="0" destOrd="0" presId="urn:microsoft.com/office/officeart/2005/8/layout/hierarchy1"/>
    <dgm:cxn modelId="{6FE161E7-F223-4BB8-AD15-2C977B293BC0}" type="presOf" srcId="{83DCFB66-B9AD-4970-9EEF-BD53D939025C}" destId="{BC46233A-EC67-4131-B53B-32F2A96CF788}" srcOrd="0" destOrd="0" presId="urn:microsoft.com/office/officeart/2005/8/layout/hierarchy1"/>
    <dgm:cxn modelId="{D32F351B-F68F-44A3-9A6D-9732D79B1672}" type="presParOf" srcId="{BC46233A-EC67-4131-B53B-32F2A96CF788}" destId="{DE8A10FD-ED9E-46E8-8F1D-F47B08D5DA82}" srcOrd="0" destOrd="0" presId="urn:microsoft.com/office/officeart/2005/8/layout/hierarchy1"/>
    <dgm:cxn modelId="{738BD6D9-327A-4961-AC4A-7738B0846912}" type="presParOf" srcId="{DE8A10FD-ED9E-46E8-8F1D-F47B08D5DA82}" destId="{C5EC77AE-A7FB-4604-84CE-55A64700301A}" srcOrd="0" destOrd="0" presId="urn:microsoft.com/office/officeart/2005/8/layout/hierarchy1"/>
    <dgm:cxn modelId="{1EB1A29C-4B86-49C0-8310-306153CD977C}" type="presParOf" srcId="{C5EC77AE-A7FB-4604-84CE-55A64700301A}" destId="{5AF80DC4-B14C-4DEF-86B1-24DD7D3C66B8}" srcOrd="0" destOrd="0" presId="urn:microsoft.com/office/officeart/2005/8/layout/hierarchy1"/>
    <dgm:cxn modelId="{570F726C-4084-43B2-8F47-55FBB4D8CC83}" type="presParOf" srcId="{C5EC77AE-A7FB-4604-84CE-55A64700301A}" destId="{E6362493-651E-4F88-99E5-5D8BC4E1B2E7}" srcOrd="1" destOrd="0" presId="urn:microsoft.com/office/officeart/2005/8/layout/hierarchy1"/>
    <dgm:cxn modelId="{2F2B54C2-D951-48DE-9829-98C1D0B5E1B7}" type="presParOf" srcId="{DE8A10FD-ED9E-46E8-8F1D-F47B08D5DA82}" destId="{312A40B8-6C22-4CFD-B61D-3113D88541D8}" srcOrd="1" destOrd="0" presId="urn:microsoft.com/office/officeart/2005/8/layout/hierarchy1"/>
    <dgm:cxn modelId="{F66563C5-17FC-49D3-B241-36554F851661}" type="presParOf" srcId="{BC46233A-EC67-4131-B53B-32F2A96CF788}" destId="{12994E69-6C22-4B3C-8987-5B2A234326FA}" srcOrd="1" destOrd="0" presId="urn:microsoft.com/office/officeart/2005/8/layout/hierarchy1"/>
    <dgm:cxn modelId="{F07F34D2-FFB3-4A02-B757-6FDEBA79320E}" type="presParOf" srcId="{12994E69-6C22-4B3C-8987-5B2A234326FA}" destId="{11ADC9D0-F972-494B-A10F-086A8BC31AB8}" srcOrd="0" destOrd="0" presId="urn:microsoft.com/office/officeart/2005/8/layout/hierarchy1"/>
    <dgm:cxn modelId="{B5075E37-942C-44EE-848E-A70ECAB83361}" type="presParOf" srcId="{11ADC9D0-F972-494B-A10F-086A8BC31AB8}" destId="{58918DEA-82F6-4E66-B66E-8EDFDCAB912F}" srcOrd="0" destOrd="0" presId="urn:microsoft.com/office/officeart/2005/8/layout/hierarchy1"/>
    <dgm:cxn modelId="{5DF2FC8B-3532-469B-877F-C20C8BFF43D7}" type="presParOf" srcId="{11ADC9D0-F972-494B-A10F-086A8BC31AB8}" destId="{82B84A30-C60A-4A6C-9957-CD02F57D15E5}" srcOrd="1" destOrd="0" presId="urn:microsoft.com/office/officeart/2005/8/layout/hierarchy1"/>
    <dgm:cxn modelId="{30688984-F049-40EB-9F75-A1FD76A5E8D6}" type="presParOf" srcId="{12994E69-6C22-4B3C-8987-5B2A234326FA}" destId="{5BA47F97-E4C5-4445-A230-66BB5A4C211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8C1FA-F5E6-47B4-96D1-DCFBA983746C}">
      <dsp:nvSpPr>
        <dsp:cNvPr id="0" name=""/>
        <dsp:cNvSpPr/>
      </dsp:nvSpPr>
      <dsp:spPr>
        <a:xfrm>
          <a:off x="0" y="4042093"/>
          <a:ext cx="8445855" cy="13267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Unire gli sforzi attraverso politiche settoriali, livelli di governance,  luoghi e gruppi sociali è essenziale per </a:t>
          </a:r>
          <a:r>
            <a:rPr lang="it-IT" sz="2200" u="sng" kern="1200" dirty="0"/>
            <a:t>un'Europa inclusiva e sostenibile che offra prospettive future per tutte le persone e per tutti i luoghi</a:t>
          </a:r>
          <a:endParaRPr lang="en-US" sz="2200" kern="1200" dirty="0"/>
        </a:p>
      </dsp:txBody>
      <dsp:txXfrm>
        <a:off x="0" y="4042093"/>
        <a:ext cx="8445855" cy="1326705"/>
      </dsp:txXfrm>
    </dsp:sp>
    <dsp:sp modelId="{66F00211-F9EB-46A1-B5BB-3CEE21F3DDB7}">
      <dsp:nvSpPr>
        <dsp:cNvPr id="0" name=""/>
        <dsp:cNvSpPr/>
      </dsp:nvSpPr>
      <dsp:spPr>
        <a:xfrm rot="10800000">
          <a:off x="0" y="2021521"/>
          <a:ext cx="8445855" cy="204047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La formulazione di politiche </a:t>
          </a:r>
          <a:r>
            <a:rPr lang="it-IT" sz="2200" u="sng" kern="1200" dirty="0"/>
            <a:t>basate sul territorio </a:t>
          </a:r>
          <a:r>
            <a:rPr lang="it-IT" sz="2200" kern="1200" dirty="0"/>
            <a:t>può contribuire a liberare il potenziale non  sfruttato. </a:t>
          </a:r>
          <a:endParaRPr lang="en-US" sz="2200" kern="1200" dirty="0"/>
        </a:p>
      </dsp:txBody>
      <dsp:txXfrm rot="10800000">
        <a:off x="0" y="2021521"/>
        <a:ext cx="8445855" cy="1325837"/>
      </dsp:txXfrm>
    </dsp:sp>
    <dsp:sp modelId="{EECB1E18-0FFF-4249-ADA6-815663D0539C}">
      <dsp:nvSpPr>
        <dsp:cNvPr id="0" name=""/>
        <dsp:cNvSpPr/>
      </dsp:nvSpPr>
      <dsp:spPr>
        <a:xfrm rot="10800000">
          <a:off x="0" y="0"/>
          <a:ext cx="8445855" cy="204047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La </a:t>
          </a:r>
          <a:r>
            <a:rPr lang="it-IT" sz="2200" u="sng" kern="1200" dirty="0"/>
            <a:t>diversità dei luoghi </a:t>
          </a:r>
          <a:r>
            <a:rPr lang="it-IT" sz="2200" kern="1200" dirty="0"/>
            <a:t>in Europa è un potenziale sottoutilizzato. </a:t>
          </a:r>
          <a:endParaRPr lang="en-US" sz="2200" kern="1200" dirty="0"/>
        </a:p>
      </dsp:txBody>
      <dsp:txXfrm rot="10800000">
        <a:off x="0" y="0"/>
        <a:ext cx="8445855" cy="1325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8C1FA-F5E6-47B4-96D1-DCFBA983746C}">
      <dsp:nvSpPr>
        <dsp:cNvPr id="0" name=""/>
        <dsp:cNvSpPr/>
      </dsp:nvSpPr>
      <dsp:spPr>
        <a:xfrm>
          <a:off x="0" y="3912692"/>
          <a:ext cx="8372113" cy="1284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Interventi di prevenzione sismica e di mitigazione del rischio idraulico ed idrogeologico, interventi di conservazione della biodiversità</a:t>
          </a:r>
          <a:endParaRPr lang="en-US" sz="2200" kern="1200" dirty="0">
            <a:solidFill>
              <a:prstClr val="white"/>
            </a:solidFill>
            <a:latin typeface="+mn-lt"/>
            <a:ea typeface="+mn-ea"/>
            <a:cs typeface="+mn-cs"/>
          </a:endParaRPr>
        </a:p>
      </dsp:txBody>
      <dsp:txXfrm>
        <a:off x="0" y="3912692"/>
        <a:ext cx="8372113" cy="1284232"/>
      </dsp:txXfrm>
    </dsp:sp>
    <dsp:sp modelId="{66F00211-F9EB-46A1-B5BB-3CEE21F3DDB7}">
      <dsp:nvSpPr>
        <dsp:cNvPr id="0" name=""/>
        <dsp:cNvSpPr/>
      </dsp:nvSpPr>
      <dsp:spPr>
        <a:xfrm rot="10800000">
          <a:off x="0" y="1956805"/>
          <a:ext cx="8372113" cy="19751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solidFill>
                <a:schemeClr val="bg1"/>
              </a:solidFill>
              <a:latin typeface="+mn-lt"/>
            </a:rPr>
            <a:t>Progetti per  l’efficientamento energetico del patrimonio edilizio, il supporto all’utilizzo di energie rinnovabili</a:t>
          </a:r>
          <a:endParaRPr lang="en-US" sz="2200" kern="1200" dirty="0">
            <a:solidFill>
              <a:schemeClr val="bg1"/>
            </a:solidFill>
            <a:latin typeface="+mn-lt"/>
          </a:endParaRPr>
        </a:p>
      </dsp:txBody>
      <dsp:txXfrm rot="10800000">
        <a:off x="0" y="1956805"/>
        <a:ext cx="8372113" cy="1283393"/>
      </dsp:txXfrm>
    </dsp:sp>
    <dsp:sp modelId="{EECB1E18-0FFF-4249-ADA6-815663D0539C}">
      <dsp:nvSpPr>
        <dsp:cNvPr id="0" name=""/>
        <dsp:cNvSpPr/>
      </dsp:nvSpPr>
      <dsp:spPr>
        <a:xfrm rot="10800000">
          <a:off x="0" y="0"/>
          <a:ext cx="8372113" cy="19751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solidFill>
                <a:schemeClr val="bg1"/>
              </a:solidFill>
              <a:latin typeface="+mn-lt"/>
            </a:rPr>
            <a:t>Progetti di innovazione e sviluppo socio-economico in ottica di complementarietà con le altre azioni attivate per il raggiungimento degli obiettivi delle strategie</a:t>
          </a:r>
          <a:endParaRPr lang="en-US" sz="2200" kern="1200" dirty="0">
            <a:latin typeface="+mn-lt"/>
          </a:endParaRPr>
        </a:p>
      </dsp:txBody>
      <dsp:txXfrm rot="10800000">
        <a:off x="0" y="0"/>
        <a:ext cx="8372113" cy="1283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80DC4-B14C-4DEF-86B1-24DD7D3C66B8}">
      <dsp:nvSpPr>
        <dsp:cNvPr id="0" name=""/>
        <dsp:cNvSpPr/>
      </dsp:nvSpPr>
      <dsp:spPr>
        <a:xfrm>
          <a:off x="1227" y="303197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62493-651E-4F88-99E5-5D8BC4E1B2E7}">
      <dsp:nvSpPr>
        <dsp:cNvPr id="0" name=""/>
        <dsp:cNvSpPr/>
      </dsp:nvSpPr>
      <dsp:spPr>
        <a:xfrm>
          <a:off x="480082" y="758109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È essenziale limitare le disparità che impediscono all'Europa, ai paesi, ai comuni e alle regioni di essere artefici del proprio sviluppo </a:t>
          </a:r>
          <a:endParaRPr lang="en-US" sz="2500" kern="1200" dirty="0"/>
        </a:p>
      </dsp:txBody>
      <dsp:txXfrm>
        <a:off x="560236" y="838263"/>
        <a:ext cx="4149382" cy="2576345"/>
      </dsp:txXfrm>
    </dsp:sp>
    <dsp:sp modelId="{58918DEA-82F6-4E66-B66E-8EDFDCAB912F}">
      <dsp:nvSpPr>
        <dsp:cNvPr id="0" name=""/>
        <dsp:cNvSpPr/>
      </dsp:nvSpPr>
      <dsp:spPr>
        <a:xfrm>
          <a:off x="5268627" y="303197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84A30-C60A-4A6C-9957-CD02F57D15E5}">
      <dsp:nvSpPr>
        <dsp:cNvPr id="0" name=""/>
        <dsp:cNvSpPr/>
      </dsp:nvSpPr>
      <dsp:spPr>
        <a:xfrm>
          <a:off x="5747481" y="758109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Questo obiettivo può essere raggiunto solo prestando maggiore attenzione alla diversità dei  luoghi in Europa, unitamente </a:t>
          </a:r>
          <a:r>
            <a:rPr lang="it-IT" sz="2500" u="sng" kern="1200" dirty="0"/>
            <a:t>al loro potenziale di sviluppo </a:t>
          </a:r>
          <a:r>
            <a:rPr lang="it-IT" sz="2500" kern="1200" dirty="0"/>
            <a:t>e </a:t>
          </a:r>
          <a:r>
            <a:rPr lang="it-IT" sz="2500" u="sng" kern="1200" dirty="0"/>
            <a:t>alle loro criticità</a:t>
          </a:r>
          <a:endParaRPr lang="en-US" sz="2500" kern="1200" dirty="0"/>
        </a:p>
      </dsp:txBody>
      <dsp:txXfrm>
        <a:off x="5827635" y="838263"/>
        <a:ext cx="4149382" cy="2576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0EE41-19FA-4B89-B67A-437FE5522500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1C907-5140-4BC9-9756-DAAA07E5F4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44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1C907-5140-4BC9-9756-DAAA07E5F46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05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6404D3-428E-27C0-310C-946BCB473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233958C-1D96-0716-7868-0C49868A3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DD764D-37AD-503A-76CF-17557704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8A22C7-B692-39B8-EE17-63CF159C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273FF8-8B74-2E27-9F17-C78BBF4A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23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DACB13-24BA-A07B-3B12-88EF298D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5BCE28E-7C60-DBDC-8E8B-2B4608932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1FC6BB-6DAD-0507-315F-F8340A38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04E190-0EB1-6C77-7A92-809E415F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DCE8D4-8B5C-26D2-2121-68918C52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1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CFEA6CB-5A26-11AF-160F-E68E7716C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4DE7601-B781-607D-15B3-944683DCA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53D145-143A-46BD-DBA3-8200444B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4BFC2C-0C0A-C02E-24A5-16153EDD4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ED3D8B-FFF4-DCB8-EE0E-110E7CF2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25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6404D3-428E-27C0-310C-946BCB473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233958C-1D96-0716-7868-0C49868A3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DD764D-37AD-503A-76CF-17557704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8A22C7-B692-39B8-EE17-63CF159C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273FF8-8B74-2E27-9F17-C78BBF4A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780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99494D-3579-EBA6-6B7E-4E7061DE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B7517E-9203-C100-FB0D-4CEC5B256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42031E-7494-702C-27F5-94B69AF2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311FCE-BAFB-33D5-9C8F-D65399E5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C2FC8F-2EF0-C8CA-89D1-92280E3C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179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CFC731-D238-729F-6C0F-5D89CE9C2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B006BC-D70E-AF20-7696-72AC5CAFF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02572E-9431-31BF-3118-D3812704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0A1516-2141-C409-CC9D-E3A45D32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73E7FE-360A-ACE4-6C5E-2EB76BF9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27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4B0235-002B-7E87-46FF-E57EFD52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3846D1-EDD1-BFB7-1F9E-2EAD27AA9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7422A78-7D47-0554-4F2E-9E13FC815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E5481D-829C-4548-061E-666CF717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D114CA-2932-1888-784A-C17A7967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EEA9AF-5D9A-88A2-5471-EA9A61C6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942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4E9A84-A21E-41DD-3179-05CAD179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075B20-77A0-9A6F-85DD-C00F1AE51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F5594D-F71A-DADD-FD61-2F9CA8A26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0BF914-1D9F-D67C-44ED-8AD091E75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E2B356D-172A-7EBC-64EA-62B05E58F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2528D4B-A7F6-D1B3-EC8E-179CB0581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4DC5831-1DAF-C7FD-7250-677F0B4F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5A8DC55-CBED-5EB8-712C-0E2B3946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361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36A20C-CA82-8E64-571D-521C2A38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9A71E3-7295-6E4B-A8A2-281E9356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F8FACF-BECB-CD01-E82D-93B22E66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077CF6-43DB-1B9F-1347-152EAAD0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280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219DA2A-0977-B50E-E24D-C7A6449CD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787EC42-28CC-B584-EE4D-BE15B4F7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9E0D91-F727-BEF5-0E83-1373CD4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985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044526-C165-1D74-7F7E-5104F862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A026BC-C0F0-59C7-7FEF-36C81D8FE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A000F6-DFD6-E98B-EBD7-356B3A85B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062589-AA23-BCDF-81D2-05211567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F1ADBC-7799-3730-67AB-B19FFCAD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6BF831-FB3A-E6A1-0876-A05D72F6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56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99494D-3579-EBA6-6B7E-4E7061DE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B7517E-9203-C100-FB0D-4CEC5B256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42031E-7494-702C-27F5-94B69AF2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311FCE-BAFB-33D5-9C8F-D65399E5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C2FC8F-2EF0-C8CA-89D1-92280E3C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889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009E14-2103-E408-A053-55C1BCB50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720B8E-A226-65F9-4674-5F0FD1725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D110DA-A3D5-EA7A-CA8B-F721D3669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17431A-C259-BFF6-B64D-B530F442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212BCA-F178-6BD2-0B4E-B2A804ED1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E21393-BFCF-E03A-85A7-2760AB4E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72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DACB13-24BA-A07B-3B12-88EF298D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5BCE28E-7C60-DBDC-8E8B-2B4608932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1FC6BB-6DAD-0507-315F-F8340A38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04E190-0EB1-6C77-7A92-809E415F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DCE8D4-8B5C-26D2-2121-68918C52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995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CFEA6CB-5A26-11AF-160F-E68E7716C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4DE7601-B781-607D-15B3-944683DCA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53D145-143A-46BD-DBA3-8200444B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4BFC2C-0C0A-C02E-24A5-16153EDD4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ED3D8B-FFF4-DCB8-EE0E-110E7CF2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92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CFC731-D238-729F-6C0F-5D89CE9C2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B006BC-D70E-AF20-7696-72AC5CAFF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02572E-9431-31BF-3118-D3812704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0A1516-2141-C409-CC9D-E3A45D32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73E7FE-360A-ACE4-6C5E-2EB76BF9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18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4B0235-002B-7E87-46FF-E57EFD52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3846D1-EDD1-BFB7-1F9E-2EAD27AA9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7422A78-7D47-0554-4F2E-9E13FC815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E5481D-829C-4548-061E-666CF717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D114CA-2932-1888-784A-C17A7967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EEA9AF-5D9A-88A2-5471-EA9A61C6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14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4E9A84-A21E-41DD-3179-05CAD179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075B20-77A0-9A6F-85DD-C00F1AE51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F5594D-F71A-DADD-FD61-2F9CA8A26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0BF914-1D9F-D67C-44ED-8AD091E75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E2B356D-172A-7EBC-64EA-62B05E58F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2528D4B-A7F6-D1B3-EC8E-179CB0581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4DC5831-1DAF-C7FD-7250-677F0B4F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5A8DC55-CBED-5EB8-712C-0E2B3946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36A20C-CA82-8E64-571D-521C2A38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9A71E3-7295-6E4B-A8A2-281E9356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F8FACF-BECB-CD01-E82D-93B22E66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077CF6-43DB-1B9F-1347-152EAAD0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02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219DA2A-0977-B50E-E24D-C7A6449CD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787EC42-28CC-B584-EE4D-BE15B4F7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9E0D91-F727-BEF5-0E83-1373CD4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90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044526-C165-1D74-7F7E-5104F862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A026BC-C0F0-59C7-7FEF-36C81D8FE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A000F6-DFD6-E98B-EBD7-356B3A85B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062589-AA23-BCDF-81D2-05211567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F1ADBC-7799-3730-67AB-B19FFCAD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6BF831-FB3A-E6A1-0876-A05D72F6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92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009E14-2103-E408-A053-55C1BCB50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720B8E-A226-65F9-4674-5F0FD1725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D110DA-A3D5-EA7A-CA8B-F721D3669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17431A-C259-BFF6-B64D-B530F442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212BCA-F178-6BD2-0B4E-B2A804ED1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E21393-BFCF-E03A-85A7-2760AB4E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45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E5284C3-AE39-DF4C-9F65-FB6400D1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ED1CF2-DA79-039D-6E3F-CBB8FA101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061896-6BCB-E514-616A-0E865D12F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5C00FD-E9C9-CF14-C911-40C3717E9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54A14F-D763-D3DC-9908-87696144F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0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E5284C3-AE39-DF4C-9F65-FB6400D1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ED1CF2-DA79-039D-6E3F-CBB8FA101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061896-6BCB-E514-616A-0E865D12F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0BFD-DDB5-4263-82C3-6DB6D18D40E7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5C00FD-E9C9-CF14-C911-40C3717E9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54A14F-D763-D3DC-9908-87696144F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E4B30-435C-4F7D-960C-39B95ECE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57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D3B6EAD-F8A9-9F09-74A4-A74F6C162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77" y="5286804"/>
            <a:ext cx="2004343" cy="16557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EA00AF6-B7A1-AFA3-267D-100A74D2B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9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62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A835495-3984-9A54-A6D2-99838B31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97" y="1168228"/>
            <a:ext cx="8046672" cy="49688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9ACA7B-611E-94F2-F64A-E068D8403A09}"/>
              </a:ext>
            </a:extLst>
          </p:cNvPr>
          <p:cNvSpPr txBox="1"/>
          <p:nvPr/>
        </p:nvSpPr>
        <p:spPr>
          <a:xfrm>
            <a:off x="8846050" y="1376737"/>
            <a:ext cx="2318254" cy="3139321"/>
          </a:xfrm>
          <a:prstGeom prst="rect">
            <a:avLst/>
          </a:prstGeom>
          <a:noFill/>
          <a:ln w="28575">
            <a:solidFill>
              <a:srgbClr val="2F559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“Promuovere lo sviluppo sociale, economico e ambientale integrato 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inclusivo a livello locale, la cultura, il patrimonio naturale, il turismo sostenibile e la sicurezza nelle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aree diverse da quelle urbane”.</a:t>
            </a:r>
          </a:p>
        </p:txBody>
      </p:sp>
    </p:spTree>
    <p:extLst>
      <p:ext uri="{BB962C8B-B14F-4D97-AF65-F5344CB8AC3E}">
        <p14:creationId xmlns:p14="http://schemas.microsoft.com/office/powerpoint/2010/main" val="367512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153" y="441586"/>
            <a:ext cx="10058400" cy="776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D40075"/>
                </a:solidFill>
              </a:rPr>
              <a:t>PR FESR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0C460E-9864-C952-80E5-1FADF9B04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82" y="1660156"/>
            <a:ext cx="1254274" cy="776984"/>
          </a:xfrm>
          <a:prstGeom prst="rect">
            <a:avLst/>
          </a:prstGeom>
        </p:spPr>
      </p:pic>
      <p:graphicFrame>
        <p:nvGraphicFramePr>
          <p:cNvPr id="22" name="Sottotitolo 2">
            <a:extLst>
              <a:ext uri="{FF2B5EF4-FFF2-40B4-BE49-F238E27FC236}">
                <a16:creationId xmlns:a16="http://schemas.microsoft.com/office/drawing/2014/main" id="{10B6F1A9-425E-CA0E-343C-73493FB97F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9318301"/>
              </p:ext>
            </p:extLst>
          </p:nvPr>
        </p:nvGraphicFramePr>
        <p:xfrm>
          <a:off x="1908418" y="1218570"/>
          <a:ext cx="8372113" cy="519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3179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E786B1-A09A-2CA1-C6F7-8BBEE31E4392}"/>
              </a:ext>
            </a:extLst>
          </p:cNvPr>
          <p:cNvSpPr txBox="1"/>
          <p:nvPr/>
        </p:nvSpPr>
        <p:spPr>
          <a:xfrm>
            <a:off x="1896368" y="732209"/>
            <a:ext cx="8478748" cy="858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5400" b="1" dirty="0">
                <a:solidFill>
                  <a:srgbClr val="D40075"/>
                </a:solidFill>
                <a:latin typeface="+mj-lt"/>
                <a:ea typeface="+mj-ea"/>
                <a:cs typeface="+mj-cs"/>
              </a:rPr>
              <a:t>PR FSE+, </a:t>
            </a:r>
            <a:endParaRPr lang="it-IT" sz="2800" dirty="0">
              <a:solidFill>
                <a:srgbClr val="1C2024"/>
              </a:solidFill>
              <a:latin typeface="Titillium Web" panose="00000500000000000000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58A97A-3414-FEDE-883F-7341C195677E}"/>
              </a:ext>
            </a:extLst>
          </p:cNvPr>
          <p:cNvSpPr txBox="1"/>
          <p:nvPr/>
        </p:nvSpPr>
        <p:spPr>
          <a:xfrm>
            <a:off x="2262677" y="2413337"/>
            <a:ext cx="81124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800" b="1" dirty="0">
                <a:solidFill>
                  <a:srgbClr val="1C2024"/>
                </a:solidFill>
                <a:cs typeface="Calibri Light" panose="020F0302020204030204" pitchFamily="34" charset="0"/>
              </a:rPr>
              <a:t>Sarà  articolato sui temi dell’inclusione sociale, dello sviluppo di competenze attraverso i sistemi di istruzione e formazione professionale, di partecipazione attiva dei cittadini e co-progettazione con il terzo settore</a:t>
            </a:r>
          </a:p>
        </p:txBody>
      </p:sp>
    </p:spTree>
    <p:extLst>
      <p:ext uri="{BB962C8B-B14F-4D97-AF65-F5344CB8AC3E}">
        <p14:creationId xmlns:p14="http://schemas.microsoft.com/office/powerpoint/2010/main" val="51736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48E0614-2307-48DE-A399-D116060A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834" y="1337583"/>
            <a:ext cx="5885506" cy="2712688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it-IT" sz="3100" b="1" dirty="0">
                <a:solidFill>
                  <a:srgbClr val="1C2024"/>
                </a:solidFill>
                <a:latin typeface="+mn-lt"/>
                <a:ea typeface="+mn-ea"/>
                <a:cs typeface="Calibri Light" panose="020F0302020204030204" pitchFamily="34" charset="0"/>
              </a:rPr>
              <a:t>OS 4.6 - “Promuovere la parità di accesso e di completamento di un'istruzione e una formazione inclusive e di qualità, in particolare per i gruppi svantaggiati, dall'educazione e cura della prima infanzia, attraverso l'istruzione e la formazione generale e professionale, fino al livello terziario e all'istruzione e all'apprendimento degli adulti, anche agevolando la mobilità ai fini dell'apprendimento per tutti e l'accessibilità per le persone con disabilità</a:t>
            </a:r>
            <a:r>
              <a:rPr lang="it-IT" sz="2800" dirty="0">
                <a:solidFill>
                  <a:srgbClr val="1C2024"/>
                </a:solidFill>
                <a:latin typeface="+mn-lt"/>
                <a:ea typeface="+mn-ea"/>
                <a:cs typeface="+mn-cs"/>
              </a:rPr>
              <a:t>”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0386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9414" y="232757"/>
            <a:ext cx="3765762" cy="6259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0C460E-9864-C952-80E5-1FADF9B04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34" r="-1" b="-1"/>
          <a:stretch/>
        </p:blipFill>
        <p:spPr>
          <a:xfrm>
            <a:off x="8179723" y="403240"/>
            <a:ext cx="3259287" cy="18224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9F13F2-1BA5-1309-F070-73A85A19B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r="18362" b="-4"/>
          <a:stretch/>
        </p:blipFill>
        <p:spPr>
          <a:xfrm>
            <a:off x="8179723" y="2426312"/>
            <a:ext cx="3259287" cy="182249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6002D8-04BE-23CB-B00E-FB3F70FC8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0" r="6247" b="1"/>
          <a:stretch/>
        </p:blipFill>
        <p:spPr>
          <a:xfrm>
            <a:off x="8179723" y="4449385"/>
            <a:ext cx="3259287" cy="18224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04B8FFA-33A2-BD04-9E76-B4A84D329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340" y="482885"/>
            <a:ext cx="688362" cy="5467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291C356-E45F-070D-D9C0-94685C068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726" y="1659024"/>
            <a:ext cx="583403" cy="4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6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48E0614-2307-48DE-A399-D116060A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834" y="649810"/>
            <a:ext cx="5885506" cy="2712688"/>
          </a:xfrm>
        </p:spPr>
        <p:txBody>
          <a:bodyPr anchor="t">
            <a:noAutofit/>
          </a:bodyPr>
          <a:lstStyle/>
          <a:p>
            <a:pPr>
              <a:spcBef>
                <a:spcPts val="1000"/>
              </a:spcBef>
            </a:pPr>
            <a:r>
              <a:rPr lang="it-IT" sz="2800" b="1" dirty="0">
                <a:solidFill>
                  <a:srgbClr val="1C2024"/>
                </a:solidFill>
                <a:latin typeface="+mn-lt"/>
                <a:ea typeface="+mn-ea"/>
                <a:cs typeface="Calibri Light" panose="020F0302020204030204" pitchFamily="34" charset="0"/>
              </a:rPr>
              <a:t>OS 4.11 - “Migliorare l'accesso paritario e tempestivo a servizi di qualità, sostenibili e a prezzi accessibili, compresi i servizi che promuovono l'accesso agli alloggi e all'assistenza incentrata sulla persona, anche in ambito sanitario; modernizzare i sistemi di protezione sociale, anche promuovendone l'accesso e prestando particolare attenzione ai minori e ai gruppi svantaggiati; migliorare l'accessibilità l'efficacia e la resilienza dei sistemi sanitari e dei servizi di assistenza di lunga durata, anche per le persone con disabilità”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0386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9414" y="232757"/>
            <a:ext cx="3765762" cy="6259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0C460E-9864-C952-80E5-1FADF9B04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34" r="-1" b="-1"/>
          <a:stretch/>
        </p:blipFill>
        <p:spPr>
          <a:xfrm>
            <a:off x="8179723" y="403240"/>
            <a:ext cx="3259287" cy="18224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9F13F2-1BA5-1309-F070-73A85A19B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r="18362" b="-4"/>
          <a:stretch/>
        </p:blipFill>
        <p:spPr>
          <a:xfrm>
            <a:off x="8179723" y="2426312"/>
            <a:ext cx="3259287" cy="182249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6002D8-04BE-23CB-B00E-FB3F70FC8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0" r="6247" b="1"/>
          <a:stretch/>
        </p:blipFill>
        <p:spPr>
          <a:xfrm>
            <a:off x="8179723" y="4449385"/>
            <a:ext cx="3259287" cy="18224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04B8FFA-33A2-BD04-9E76-B4A84D329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340" y="482885"/>
            <a:ext cx="688362" cy="5467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291C356-E45F-070D-D9C0-94685C068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726" y="1659024"/>
            <a:ext cx="583403" cy="4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18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07A7EA-F568-752D-8DDD-BDB43DBE1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54" y="1570714"/>
            <a:ext cx="4591050" cy="48672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0E2D15F-4980-3D7C-D820-9DB0C297C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404" y="835925"/>
            <a:ext cx="4171950" cy="5905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838D5A-C3CB-568D-7F49-40CBCEE277AD}"/>
              </a:ext>
            </a:extLst>
          </p:cNvPr>
          <p:cNvSpPr txBox="1"/>
          <p:nvPr/>
        </p:nvSpPr>
        <p:spPr>
          <a:xfrm>
            <a:off x="1622354" y="37886"/>
            <a:ext cx="8478748" cy="858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5400" b="1" dirty="0">
                <a:solidFill>
                  <a:srgbClr val="D40075"/>
                </a:solidFill>
                <a:latin typeface="+mj-lt"/>
                <a:ea typeface="+mj-ea"/>
                <a:cs typeface="+mj-cs"/>
              </a:rPr>
              <a:t>Risorse nazionali</a:t>
            </a:r>
            <a:endParaRPr lang="it-IT" sz="2800" dirty="0">
              <a:solidFill>
                <a:srgbClr val="1C2024"/>
              </a:solidFill>
              <a:latin typeface="Titillium Web" panose="00000500000000000000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0B32762-3218-0527-415B-200FA69BA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021" y="1650691"/>
            <a:ext cx="1468979" cy="61692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F891DF4-7E62-7A5D-9E7B-67BA9CD24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438" y="1901406"/>
            <a:ext cx="1830405" cy="3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7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64D0A9B-F631-E7FB-2C98-D03C458F6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43627"/>
            <a:ext cx="10905066" cy="53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8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20C716-937E-35AB-3E7E-57CC7C70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790575"/>
            <a:ext cx="1067752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26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Video 19" descr="Immagine che contiene erba, esterni, pianta, verde&#10;&#10;Descrizione generata automaticamente">
            <a:extLst>
              <a:ext uri="{FF2B5EF4-FFF2-40B4-BE49-F238E27FC236}">
                <a16:creationId xmlns:a16="http://schemas.microsoft.com/office/drawing/2014/main" id="{151FCAB8-6AE2-12D3-0318-50C9A266A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332234"/>
            <a:ext cx="10058400" cy="15680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FFFFFF"/>
                </a:solidFill>
              </a:rPr>
              <a:t>La Toscana diffusa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735370-1F97-3522-4F37-D29EFAC96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it-IT" sz="3600" dirty="0">
                <a:solidFill>
                  <a:srgbClr val="FFFFFF"/>
                </a:solidFill>
              </a:rPr>
              <a:t>Per dare nuove opportunità e prospettive di residenza e di turismo di qualità, in maniera diffusa su tutta la regione </a:t>
            </a:r>
          </a:p>
        </p:txBody>
      </p:sp>
    </p:spTree>
    <p:extLst>
      <p:ext uri="{BB962C8B-B14F-4D97-AF65-F5344CB8AC3E}">
        <p14:creationId xmlns:p14="http://schemas.microsoft.com/office/powerpoint/2010/main" val="202184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296" y="109906"/>
            <a:ext cx="10058400" cy="776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D40075"/>
                </a:solidFill>
              </a:rPr>
              <a:t>Le aree interne </a:t>
            </a:r>
          </a:p>
        </p:txBody>
      </p:sp>
      <p:graphicFrame>
        <p:nvGraphicFramePr>
          <p:cNvPr id="22" name="Sottotitolo 2">
            <a:extLst>
              <a:ext uri="{FF2B5EF4-FFF2-40B4-BE49-F238E27FC236}">
                <a16:creationId xmlns:a16="http://schemas.microsoft.com/office/drawing/2014/main" id="{5265D6CC-E4D6-DCC2-E5DA-2A1C7CD7669F}"/>
              </a:ext>
            </a:extLst>
          </p:cNvPr>
          <p:cNvGraphicFramePr/>
          <p:nvPr/>
        </p:nvGraphicFramePr>
        <p:xfrm>
          <a:off x="870066" y="2425690"/>
          <a:ext cx="10058400" cy="379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716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B93A6D3-AB11-0522-40AE-5BC49070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665" y="5177920"/>
            <a:ext cx="2263286" cy="16607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C554418-D07D-D53B-8A0F-28A1D2A25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697" y="5369748"/>
            <a:ext cx="1719221" cy="11217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9DED523-C3CE-2AEE-2641-33E40BE53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510" y="1575083"/>
            <a:ext cx="9862197" cy="3602837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70ADACC-C93B-672A-10D5-4B4AF4A0F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409" y="752116"/>
            <a:ext cx="10058400" cy="776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D40075"/>
                </a:solidFill>
              </a:rPr>
              <a:t>Spopolamento: dati europei</a:t>
            </a:r>
          </a:p>
        </p:txBody>
      </p:sp>
    </p:spTree>
    <p:extLst>
      <p:ext uri="{BB962C8B-B14F-4D97-AF65-F5344CB8AC3E}">
        <p14:creationId xmlns:p14="http://schemas.microsoft.com/office/powerpoint/2010/main" val="2676161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75" y="3151677"/>
            <a:ext cx="10058400" cy="776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D40075"/>
                </a:solidFill>
              </a:rPr>
              <a:t> </a:t>
            </a:r>
            <a:br>
              <a:rPr lang="it-IT" dirty="0">
                <a:solidFill>
                  <a:srgbClr val="D40075"/>
                </a:solidFill>
              </a:rPr>
            </a:br>
            <a:br>
              <a:rPr lang="it-IT" dirty="0">
                <a:solidFill>
                  <a:srgbClr val="D40075"/>
                </a:solidFill>
              </a:rPr>
            </a:br>
            <a:br>
              <a:rPr lang="it-IT" u="sng" dirty="0">
                <a:solidFill>
                  <a:srgbClr val="0E0B11"/>
                </a:solidFill>
              </a:rPr>
            </a:br>
            <a:br>
              <a:rPr lang="it-IT" u="sng" dirty="0">
                <a:solidFill>
                  <a:srgbClr val="0E0B11"/>
                </a:solidFill>
              </a:rPr>
            </a:br>
            <a:br>
              <a:rPr lang="it-IT" u="sng" dirty="0">
                <a:solidFill>
                  <a:srgbClr val="0E0B11"/>
                </a:solidFill>
              </a:rPr>
            </a:br>
            <a:br>
              <a:rPr lang="it-IT" u="sng" dirty="0">
                <a:solidFill>
                  <a:srgbClr val="0E0B11"/>
                </a:solidFill>
              </a:rPr>
            </a:br>
            <a:endParaRPr lang="it-IT" dirty="0">
              <a:solidFill>
                <a:srgbClr val="D40075"/>
              </a:solidFill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810B92C7-DD57-E4A0-9A76-9021BAA55C49}"/>
              </a:ext>
            </a:extLst>
          </p:cNvPr>
          <p:cNvSpPr txBox="1">
            <a:spLocks/>
          </p:cNvSpPr>
          <p:nvPr/>
        </p:nvSpPr>
        <p:spPr>
          <a:xfrm>
            <a:off x="870066" y="2425690"/>
            <a:ext cx="10058400" cy="3797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3200" u="sng" dirty="0">
              <a:solidFill>
                <a:srgbClr val="0E0B1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218FF4-BEC1-0EB4-6DAB-EF1D0FC46F64}"/>
              </a:ext>
            </a:extLst>
          </p:cNvPr>
          <p:cNvSpPr txBox="1"/>
          <p:nvPr/>
        </p:nvSpPr>
        <p:spPr>
          <a:xfrm>
            <a:off x="1959461" y="2699049"/>
            <a:ext cx="827002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6000" b="0" i="0" u="sng" strike="noStrike" kern="1200" cap="none" spc="0" normalizeH="0" baseline="0" noProof="0" dirty="0">
                <a:ln>
                  <a:noFill/>
                </a:ln>
                <a:solidFill>
                  <a:srgbClr val="0E0B1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potenziale di sviluppo</a:t>
            </a:r>
            <a:br>
              <a:rPr kumimoji="0" lang="it-IT" sz="6000" b="0" i="0" u="sng" strike="noStrike" kern="1200" cap="none" spc="0" normalizeH="0" baseline="0" noProof="0" dirty="0">
                <a:ln>
                  <a:noFill/>
                </a:ln>
                <a:solidFill>
                  <a:srgbClr val="0E0B1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it-IT" dirty="0"/>
          </a:p>
        </p:txBody>
      </p:sp>
      <p:sp>
        <p:nvSpPr>
          <p:cNvPr id="5" name="Fumetto: rettangolo con angoli arrotondati 4">
            <a:extLst>
              <a:ext uri="{FF2B5EF4-FFF2-40B4-BE49-F238E27FC236}">
                <a16:creationId xmlns:a16="http://schemas.microsoft.com/office/drawing/2014/main" id="{C8A26BEA-374B-D72C-37C2-10579DE39F3D}"/>
              </a:ext>
            </a:extLst>
          </p:cNvPr>
          <p:cNvSpPr/>
          <p:nvPr/>
        </p:nvSpPr>
        <p:spPr>
          <a:xfrm>
            <a:off x="3688423" y="719350"/>
            <a:ext cx="3883632" cy="1706340"/>
          </a:xfrm>
          <a:prstGeom prst="wedgeRoundRectCallout">
            <a:avLst/>
          </a:prstGeom>
          <a:noFill/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6F10C6-D0AD-FEA9-6F7C-C756F2DC4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5246857" y="4203304"/>
            <a:ext cx="3124312" cy="2293706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418310A-B542-2C31-166C-4B2F7A22CBED}"/>
              </a:ext>
            </a:extLst>
          </p:cNvPr>
          <p:cNvSpPr/>
          <p:nvPr/>
        </p:nvSpPr>
        <p:spPr>
          <a:xfrm>
            <a:off x="3766068" y="821113"/>
            <a:ext cx="35799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?</a:t>
            </a:r>
            <a:endParaRPr lang="it-IT" sz="8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3F1129F-B069-8CB8-1231-6D8BF1811C97}"/>
              </a:ext>
            </a:extLst>
          </p:cNvPr>
          <p:cNvSpPr/>
          <p:nvPr/>
        </p:nvSpPr>
        <p:spPr>
          <a:xfrm>
            <a:off x="5019036" y="4844708"/>
            <a:ext cx="35799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?</a:t>
            </a:r>
            <a:endParaRPr lang="it-IT" sz="8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520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75" y="3151677"/>
            <a:ext cx="10058400" cy="776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D40075"/>
                </a:solidFill>
              </a:rPr>
              <a:t> </a:t>
            </a:r>
            <a:br>
              <a:rPr lang="it-IT" dirty="0">
                <a:solidFill>
                  <a:srgbClr val="D40075"/>
                </a:solidFill>
              </a:rPr>
            </a:br>
            <a:br>
              <a:rPr lang="it-IT" dirty="0">
                <a:solidFill>
                  <a:srgbClr val="D40075"/>
                </a:solidFill>
              </a:rPr>
            </a:br>
            <a:br>
              <a:rPr lang="it-IT" u="sng" dirty="0">
                <a:solidFill>
                  <a:srgbClr val="0E0B11"/>
                </a:solidFill>
              </a:rPr>
            </a:br>
            <a:br>
              <a:rPr lang="it-IT" u="sng" dirty="0">
                <a:solidFill>
                  <a:srgbClr val="0E0B11"/>
                </a:solidFill>
              </a:rPr>
            </a:br>
            <a:br>
              <a:rPr lang="it-IT" u="sng" dirty="0">
                <a:solidFill>
                  <a:srgbClr val="0E0B11"/>
                </a:solidFill>
              </a:rPr>
            </a:br>
            <a:br>
              <a:rPr lang="it-IT" u="sng" dirty="0">
                <a:solidFill>
                  <a:srgbClr val="0E0B11"/>
                </a:solidFill>
              </a:rPr>
            </a:br>
            <a:endParaRPr lang="it-IT" dirty="0">
              <a:solidFill>
                <a:srgbClr val="D40075"/>
              </a:solidFill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810B92C7-DD57-E4A0-9A76-9021BAA55C49}"/>
              </a:ext>
            </a:extLst>
          </p:cNvPr>
          <p:cNvSpPr txBox="1">
            <a:spLocks/>
          </p:cNvSpPr>
          <p:nvPr/>
        </p:nvSpPr>
        <p:spPr>
          <a:xfrm>
            <a:off x="870066" y="2425690"/>
            <a:ext cx="10058400" cy="3797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3200" u="sng" dirty="0">
              <a:solidFill>
                <a:srgbClr val="0E0B1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218FF4-BEC1-0EB4-6DAB-EF1D0FC46F64}"/>
              </a:ext>
            </a:extLst>
          </p:cNvPr>
          <p:cNvSpPr txBox="1"/>
          <p:nvPr/>
        </p:nvSpPr>
        <p:spPr>
          <a:xfrm>
            <a:off x="4558823" y="2785956"/>
            <a:ext cx="3287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6000" b="0" i="0" u="sng" strike="noStrike" kern="1200" cap="none" spc="0" normalizeH="0" baseline="0" noProof="0" dirty="0">
                <a:ln>
                  <a:noFill/>
                </a:ln>
                <a:solidFill>
                  <a:srgbClr val="0E0B1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Criticità</a:t>
            </a:r>
            <a:endParaRPr lang="it-IT" dirty="0"/>
          </a:p>
        </p:txBody>
      </p:sp>
      <p:sp>
        <p:nvSpPr>
          <p:cNvPr id="5" name="Fumetto: rettangolo con angoli arrotondati 4">
            <a:extLst>
              <a:ext uri="{FF2B5EF4-FFF2-40B4-BE49-F238E27FC236}">
                <a16:creationId xmlns:a16="http://schemas.microsoft.com/office/drawing/2014/main" id="{C8A26BEA-374B-D72C-37C2-10579DE39F3D}"/>
              </a:ext>
            </a:extLst>
          </p:cNvPr>
          <p:cNvSpPr/>
          <p:nvPr/>
        </p:nvSpPr>
        <p:spPr>
          <a:xfrm>
            <a:off x="3942038" y="634349"/>
            <a:ext cx="3403984" cy="1882979"/>
          </a:xfrm>
          <a:prstGeom prst="wedgeRoundRectCallout">
            <a:avLst/>
          </a:prstGeom>
          <a:noFill/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6F10C6-D0AD-FEA9-6F7C-C756F2DC4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4190997" y="3929945"/>
            <a:ext cx="3124312" cy="2293706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418310A-B542-2C31-166C-4B2F7A22CBED}"/>
              </a:ext>
            </a:extLst>
          </p:cNvPr>
          <p:cNvSpPr/>
          <p:nvPr/>
        </p:nvSpPr>
        <p:spPr>
          <a:xfrm>
            <a:off x="3766068" y="821113"/>
            <a:ext cx="35799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?</a:t>
            </a:r>
            <a:endParaRPr lang="it-IT" sz="8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3F1129F-B069-8CB8-1231-6D8BF1811C97}"/>
              </a:ext>
            </a:extLst>
          </p:cNvPr>
          <p:cNvSpPr/>
          <p:nvPr/>
        </p:nvSpPr>
        <p:spPr>
          <a:xfrm>
            <a:off x="3735355" y="4711111"/>
            <a:ext cx="35799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?</a:t>
            </a:r>
            <a:endParaRPr lang="it-IT" sz="8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6848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296" y="109906"/>
            <a:ext cx="10058400" cy="776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D40075"/>
                </a:solidFill>
              </a:rPr>
              <a:t>Le aree interne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735370-1F97-3522-4F37-D29EFAC96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75" y="2326512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E0B11"/>
                </a:solidFill>
              </a:rPr>
              <a:t>Le relazioni e  gli interventi  per contrastare  l’isolamento</a:t>
            </a:r>
          </a:p>
          <a:p>
            <a:endParaRPr lang="it-IT" sz="3600" dirty="0">
              <a:solidFill>
                <a:srgbClr val="0E0B11"/>
              </a:solidFill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B25FCBB1-FAE2-C038-77E8-03FC13F9CABC}"/>
              </a:ext>
            </a:extLst>
          </p:cNvPr>
          <p:cNvSpPr txBox="1">
            <a:spLocks/>
          </p:cNvSpPr>
          <p:nvPr/>
        </p:nvSpPr>
        <p:spPr>
          <a:xfrm>
            <a:off x="979846" y="4342427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dirty="0">
                <a:solidFill>
                  <a:srgbClr val="0E0B11"/>
                </a:solidFill>
              </a:rPr>
              <a:t>Le relazioni e gli interventi  per creare opportunità e </a:t>
            </a:r>
          </a:p>
          <a:p>
            <a:r>
              <a:rPr lang="it-IT" sz="3600" dirty="0">
                <a:solidFill>
                  <a:srgbClr val="0E0B11"/>
                </a:solidFill>
              </a:rPr>
              <a:t>migliorare la qualità della vita</a:t>
            </a:r>
          </a:p>
          <a:p>
            <a:endParaRPr lang="it-IT" sz="3600" dirty="0">
              <a:solidFill>
                <a:srgbClr val="0E0B1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D072E4F-4F15-69A7-2ED3-2A8A0F5C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65" y="3222870"/>
            <a:ext cx="3578662" cy="132294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03BD84C-C81B-624B-71DC-912A4314F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165" y="1088045"/>
            <a:ext cx="357866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4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48E0614-2307-48DE-A399-D116060A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3137364"/>
            <a:ext cx="5885506" cy="2712688"/>
          </a:xfrm>
        </p:spPr>
        <p:txBody>
          <a:bodyPr anchor="t">
            <a:normAutofit/>
          </a:bodyPr>
          <a:lstStyle/>
          <a:p>
            <a:pPr algn="l"/>
            <a:r>
              <a:rPr lang="it-IT" dirty="0"/>
              <a:t>Opportunità</a:t>
            </a:r>
            <a:br>
              <a:rPr lang="it-IT" dirty="0"/>
            </a:br>
            <a:br>
              <a:rPr lang="it-IT" dirty="0"/>
            </a:br>
            <a:r>
              <a:rPr lang="it-IT" dirty="0"/>
              <a:t>Qualità della vita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0386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9414" y="232757"/>
            <a:ext cx="3765762" cy="6259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0C460E-9864-C952-80E5-1FADF9B04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34" r="-1" b="-1"/>
          <a:stretch/>
        </p:blipFill>
        <p:spPr>
          <a:xfrm>
            <a:off x="8179723" y="403240"/>
            <a:ext cx="3259287" cy="18224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9F13F2-1BA5-1309-F070-73A85A19B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r="18362" b="-4"/>
          <a:stretch/>
        </p:blipFill>
        <p:spPr>
          <a:xfrm>
            <a:off x="8179723" y="2426312"/>
            <a:ext cx="3259287" cy="182249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6002D8-04BE-23CB-B00E-FB3F70FC8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0" r="6247" b="1"/>
          <a:stretch/>
        </p:blipFill>
        <p:spPr>
          <a:xfrm>
            <a:off x="8179723" y="4449385"/>
            <a:ext cx="3259287" cy="18224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04B8FFA-33A2-BD04-9E76-B4A84D329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340" y="482885"/>
            <a:ext cx="688362" cy="54672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6CB9AD-CD1C-8D74-8546-CCC29C128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9392" y="1681315"/>
            <a:ext cx="804061" cy="5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2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328" y="272236"/>
            <a:ext cx="10058400" cy="776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D40075"/>
                </a:solidFill>
              </a:rPr>
              <a:t>Agenda territoriale 2030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0C460E-9864-C952-80E5-1FADF9B04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82" y="1660156"/>
            <a:ext cx="1254274" cy="776984"/>
          </a:xfrm>
          <a:prstGeom prst="rect">
            <a:avLst/>
          </a:prstGeom>
        </p:spPr>
      </p:pic>
      <p:graphicFrame>
        <p:nvGraphicFramePr>
          <p:cNvPr id="22" name="Sottotitolo 2">
            <a:extLst>
              <a:ext uri="{FF2B5EF4-FFF2-40B4-BE49-F238E27FC236}">
                <a16:creationId xmlns:a16="http://schemas.microsoft.com/office/drawing/2014/main" id="{10B6F1A9-425E-CA0E-343C-73493FB97F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391359"/>
              </p:ext>
            </p:extLst>
          </p:nvPr>
        </p:nvGraphicFramePr>
        <p:xfrm>
          <a:off x="1715784" y="1488252"/>
          <a:ext cx="8445855" cy="5369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691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1"/>
            <a:ext cx="10909640" cy="1832654"/>
          </a:xfrm>
        </p:spPr>
        <p:txBody>
          <a:bodyPr anchor="b">
            <a:normAutofit/>
          </a:bodyPr>
          <a:lstStyle/>
          <a:p>
            <a:r>
              <a:rPr lang="it-IT" sz="6600" dirty="0"/>
              <a:t>Obiettivi strategici di Policy (OP) 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8C45540-0F68-EFF4-E157-6A121FB4B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41" y="2703114"/>
            <a:ext cx="11565719" cy="35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4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478" y="711268"/>
            <a:ext cx="8494674" cy="776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it-IT" dirty="0">
                <a:solidFill>
                  <a:srgbClr val="D40075"/>
                </a:solidFill>
              </a:rPr>
            </a:br>
            <a:br>
              <a:rPr lang="it-IT" dirty="0">
                <a:solidFill>
                  <a:srgbClr val="D40075"/>
                </a:solidFill>
              </a:rPr>
            </a:br>
            <a:r>
              <a:rPr lang="it-IT" sz="4900" dirty="0">
                <a:solidFill>
                  <a:srgbClr val="D40075"/>
                </a:solidFill>
              </a:rPr>
              <a:t>Strategia Nazionale Aree Interne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735370-1F97-3522-4F37-D29EFAC96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172" y="2404152"/>
            <a:ext cx="10058400" cy="36849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E0B11"/>
                </a:solidFill>
              </a:rPr>
              <a:t>è una politica territoriale diretta al miglioramento della qualità dei </a:t>
            </a:r>
            <a:r>
              <a:rPr lang="it-IT" sz="3600" u="sng" dirty="0">
                <a:solidFill>
                  <a:srgbClr val="0E0B11"/>
                </a:solidFill>
              </a:rPr>
              <a:t>servizi ai cittadini </a:t>
            </a:r>
            <a:r>
              <a:rPr lang="it-IT" sz="3600" dirty="0">
                <a:solidFill>
                  <a:srgbClr val="0E0B11"/>
                </a:solidFill>
              </a:rPr>
              <a:t>e delle </a:t>
            </a:r>
            <a:r>
              <a:rPr lang="it-IT" sz="3600" u="sng" dirty="0">
                <a:solidFill>
                  <a:srgbClr val="0E0B11"/>
                </a:solidFill>
              </a:rPr>
              <a:t>opportunità economiche </a:t>
            </a:r>
            <a:r>
              <a:rPr lang="it-IT" sz="3600" dirty="0">
                <a:solidFill>
                  <a:srgbClr val="0E0B11"/>
                </a:solidFill>
              </a:rPr>
              <a:t>nei territori interni , contemplata per la prima volta nel Programma Nazionale di Riforma (PNR) dell’anno 2014 e definita nell’Accordo di Partenariato 2014 – 2020. </a:t>
            </a:r>
          </a:p>
        </p:txBody>
      </p:sp>
    </p:spTree>
    <p:extLst>
      <p:ext uri="{BB962C8B-B14F-4D97-AF65-F5344CB8AC3E}">
        <p14:creationId xmlns:p14="http://schemas.microsoft.com/office/powerpoint/2010/main" val="169208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478" y="711268"/>
            <a:ext cx="8494674" cy="776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it-IT" dirty="0">
                <a:solidFill>
                  <a:srgbClr val="D40075"/>
                </a:solidFill>
              </a:rPr>
            </a:br>
            <a:br>
              <a:rPr lang="it-IT" dirty="0">
                <a:solidFill>
                  <a:srgbClr val="D40075"/>
                </a:solidFill>
              </a:rPr>
            </a:br>
            <a:r>
              <a:rPr lang="it-IT" sz="4900" dirty="0">
                <a:solidFill>
                  <a:srgbClr val="D40075"/>
                </a:solidFill>
              </a:rPr>
              <a:t>Strategia Nazionale Aree Interne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735370-1F97-3522-4F37-D29EFAC96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752" y="2315660"/>
            <a:ext cx="10058400" cy="41610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2800" b="0" i="0" dirty="0">
                <a:solidFill>
                  <a:srgbClr val="1C2024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r>
              <a:rPr lang="it-IT" sz="2800" b="0" i="0" dirty="0">
                <a:solidFill>
                  <a:srgbClr val="1C2024"/>
                </a:solidFill>
                <a:effectLst/>
                <a:cs typeface="Calibri Light" panose="020F0302020204030204" pitchFamily="34" charset="0"/>
              </a:rPr>
              <a:t>Nel breve periodo, la Strategia ha il duplice obiettivo di adeguare </a:t>
            </a:r>
            <a:r>
              <a:rPr lang="it-IT" sz="2800" b="1" i="0" dirty="0">
                <a:solidFill>
                  <a:srgbClr val="1C2024"/>
                </a:solidFill>
                <a:effectLst/>
                <a:cs typeface="Calibri Light" panose="020F0302020204030204" pitchFamily="34" charset="0"/>
              </a:rPr>
              <a:t>la quantità e la qualità dei servizi di Salute, Scuola e Mobilità (cosiddetti servizi di cittadinanza</a:t>
            </a:r>
            <a:r>
              <a:rPr lang="it-IT" sz="2800" b="0" i="0" dirty="0">
                <a:solidFill>
                  <a:srgbClr val="1C2024"/>
                </a:solidFill>
                <a:effectLst/>
                <a:cs typeface="Calibri Light" panose="020F0302020204030204" pitchFamily="34" charset="0"/>
              </a:rPr>
              <a:t>), e di promuovere progetti di </a:t>
            </a:r>
            <a:r>
              <a:rPr lang="it-IT" sz="2800" b="1" i="0" dirty="0">
                <a:solidFill>
                  <a:srgbClr val="1C2024"/>
                </a:solidFill>
                <a:effectLst/>
                <a:cs typeface="Calibri Light" panose="020F0302020204030204" pitchFamily="34" charset="0"/>
              </a:rPr>
              <a:t>sviluppo che valorizzino il patrimonio naturale e culturale di queste aree, </a:t>
            </a:r>
            <a:r>
              <a:rPr lang="it-IT" sz="2800" b="0" i="0" dirty="0">
                <a:solidFill>
                  <a:srgbClr val="1C2024"/>
                </a:solidFill>
                <a:effectLst/>
                <a:cs typeface="Calibri Light" panose="020F0302020204030204" pitchFamily="34" charset="0"/>
              </a:rPr>
              <a:t>puntando anche su filiere produttive locali (mercato). Nel lungo periodo, l’obiettivo della Strategia nazionale per le aree interne è quello di invertire le attuali </a:t>
            </a:r>
            <a:r>
              <a:rPr lang="it-IT" sz="2800" b="1" i="0" dirty="0">
                <a:solidFill>
                  <a:srgbClr val="1C2024"/>
                </a:solidFill>
                <a:effectLst/>
                <a:cs typeface="Calibri Light" panose="020F0302020204030204" pitchFamily="34" charset="0"/>
              </a:rPr>
              <a:t>tendenze demografiche delle aree interne del Paese</a:t>
            </a:r>
            <a:r>
              <a:rPr lang="it-IT" sz="2800" b="0" i="0" dirty="0">
                <a:solidFill>
                  <a:srgbClr val="1C2024"/>
                </a:solidFill>
                <a:effectLst/>
                <a:cs typeface="Calibri Light" panose="020F0302020204030204" pitchFamily="34" charset="0"/>
              </a:rPr>
              <a:t>.</a:t>
            </a:r>
            <a:endParaRPr lang="it-IT" sz="3600" dirty="0">
              <a:solidFill>
                <a:srgbClr val="0E0B11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95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Campi d’erba in campagna">
            <a:extLst>
              <a:ext uri="{FF2B5EF4-FFF2-40B4-BE49-F238E27FC236}">
                <a16:creationId xmlns:a16="http://schemas.microsoft.com/office/drawing/2014/main" id="{E2BC78FC-56BE-44F1-0F07-C3A777E58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6662892" y="3428999"/>
            <a:ext cx="5027458" cy="280511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A9ED8C8-3E0F-0312-F4AB-F3300FB5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310343"/>
            <a:ext cx="7985759" cy="868823"/>
          </a:xfrm>
        </p:spPr>
        <p:txBody>
          <a:bodyPr anchor="ctr">
            <a:normAutofit/>
          </a:bodyPr>
          <a:lstStyle/>
          <a:p>
            <a:r>
              <a:rPr lang="it-IT" sz="4000" dirty="0"/>
              <a:t>La Regione toscana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735370-1F97-3522-4F37-D29EFAC96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1263807"/>
            <a:ext cx="6960524" cy="598516"/>
          </a:xfrm>
        </p:spPr>
        <p:txBody>
          <a:bodyPr anchor="ctr">
            <a:norm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Le aree interne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70D06F-E882-499E-CEB5-F5401B3F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61" y="1914723"/>
            <a:ext cx="5261387" cy="477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56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7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6CB69F1-9B80-9719-3663-1117E50A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70890"/>
            <a:ext cx="10905066" cy="53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86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640</Words>
  <Application>Microsoft Office PowerPoint</Application>
  <PresentationFormat>Widescreen</PresentationFormat>
  <Paragraphs>43</Paragraphs>
  <Slides>22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Titillium Web</vt:lpstr>
      <vt:lpstr>Tema di Office</vt:lpstr>
      <vt:lpstr>1_Tema di Office</vt:lpstr>
      <vt:lpstr>Presentazione standard di PowerPoint</vt:lpstr>
      <vt:lpstr>Spopolamento: dati europei</vt:lpstr>
      <vt:lpstr>Opportunità  Qualità della vita</vt:lpstr>
      <vt:lpstr>Agenda territoriale 2030</vt:lpstr>
      <vt:lpstr>Obiettivi strategici di Policy (OP) </vt:lpstr>
      <vt:lpstr>  Strategia Nazionale Aree Interne </vt:lpstr>
      <vt:lpstr>  Strategia Nazionale Aree Interne </vt:lpstr>
      <vt:lpstr>La Regione toscana</vt:lpstr>
      <vt:lpstr>Presentazione standard di PowerPoint</vt:lpstr>
      <vt:lpstr>Presentazione standard di PowerPoint</vt:lpstr>
      <vt:lpstr>PR FESR</vt:lpstr>
      <vt:lpstr>Presentazione standard di PowerPoint</vt:lpstr>
      <vt:lpstr>OS 4.6 - “Promuovere la parità di accesso e di completamento di un'istruzione e una formazione inclusive e di qualità, in particolare per i gruppi svantaggiati, dall'educazione e cura della prima infanzia, attraverso l'istruzione e la formazione generale e professionale, fino al livello terziario e all'istruzione e all'apprendimento degli adulti, anche agevolando la mobilità ai fini dell'apprendimento per tutti e l'accessibilità per le persone con disabilità” </vt:lpstr>
      <vt:lpstr>OS 4.11 - “Migliorare l'accesso paritario e tempestivo a servizi di qualità, sostenibili e a prezzi accessibili, compresi i servizi che promuovono l'accesso agli alloggi e all'assistenza incentrata sulla persona, anche in ambito sanitario; modernizzare i sistemi di protezione sociale, anche promuovendone l'accesso e prestando particolare attenzione ai minori e ai gruppi svantaggiati; migliorare l'accessibilità l'efficacia e la resilienza dei sistemi sanitari e dei servizi di assistenza di lunga durata, anche per le persone con disabilità”</vt:lpstr>
      <vt:lpstr>Presentazione standard di PowerPoint</vt:lpstr>
      <vt:lpstr>Presentazione standard di PowerPoint</vt:lpstr>
      <vt:lpstr>Presentazione standard di PowerPoint</vt:lpstr>
      <vt:lpstr>La Toscana diffusa</vt:lpstr>
      <vt:lpstr>Le aree interne </vt:lpstr>
      <vt:lpstr>       </vt:lpstr>
      <vt:lpstr>       </vt:lpstr>
      <vt:lpstr>Le aree interne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fabio Baglioni</dc:creator>
  <cp:lastModifiedBy>fabio Baglioni</cp:lastModifiedBy>
  <cp:revision>21</cp:revision>
  <dcterms:created xsi:type="dcterms:W3CDTF">2023-03-04T09:25:35Z</dcterms:created>
  <dcterms:modified xsi:type="dcterms:W3CDTF">2023-03-06T09:10:30Z</dcterms:modified>
</cp:coreProperties>
</file>