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17" r:id="rId4"/>
    <p:sldId id="319" r:id="rId5"/>
    <p:sldId id="320" r:id="rId6"/>
    <p:sldId id="316" r:id="rId7"/>
    <p:sldId id="258" r:id="rId8"/>
    <p:sldId id="321" r:id="rId9"/>
    <p:sldId id="322" r:id="rId10"/>
    <p:sldId id="323" r:id="rId11"/>
    <p:sldId id="31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/>
    <p:restoredTop sz="94684"/>
  </p:normalViewPr>
  <p:slideViewPr>
    <p:cSldViewPr snapToGrid="0">
      <p:cViewPr varScale="1">
        <p:scale>
          <a:sx n="106" d="100"/>
          <a:sy n="106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29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2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33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38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06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26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7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30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8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6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71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2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36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0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6B4C-0615-B446-9600-CB5FA4760F48}" type="datetimeFigureOut">
              <a:rPr lang="it-IT" smtClean="0"/>
              <a:t>02/03/23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B53920-91DF-B849-B15A-C3FF85990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e.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e.it/servizi-per-te/autoconsumo/gruppi-di-autoconsumatori-e-comunita-di-energia-rinnovabile/contributi-spettan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zzettaufficiale.it/eli/id/2020/02/29/20A01353/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66153-50A1-6B7C-A146-24F301A57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it-IT" i="1" dirty="0">
                <a:effectLst/>
                <a:latin typeface="Helvetica" pitchFamily="2" charset="0"/>
              </a:rPr>
            </a:br>
            <a:br>
              <a:rPr lang="it-IT" i="1" dirty="0">
                <a:effectLst/>
                <a:latin typeface="Helvetica" pitchFamily="2" charset="0"/>
              </a:rPr>
            </a:br>
            <a:br>
              <a:rPr lang="it-IT" i="1" dirty="0">
                <a:effectLst/>
                <a:latin typeface="Helvetica" pitchFamily="2" charset="0"/>
              </a:rPr>
            </a:br>
            <a:r>
              <a:rPr lang="it-IT" i="1" dirty="0">
                <a:effectLst/>
                <a:latin typeface="Helvetica" pitchFamily="2" charset="0"/>
              </a:rPr>
              <a:t>CONVERGENZE</a:t>
            </a:r>
            <a:br>
              <a:rPr lang="it-IT" dirty="0">
                <a:effectLst/>
                <a:latin typeface="Helvetica" pitchFamily="2" charset="0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0D2156-7D06-7C95-6D56-9EC65B0EA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811" y="4050833"/>
            <a:ext cx="8203192" cy="1096899"/>
          </a:xfrm>
        </p:spPr>
        <p:txBody>
          <a:bodyPr/>
          <a:lstStyle/>
          <a:p>
            <a:endParaRPr lang="it-IT" dirty="0"/>
          </a:p>
          <a:p>
            <a:r>
              <a:rPr lang="it-IT" dirty="0">
                <a:latin typeface="Helvetica" pitchFamily="2" charset="0"/>
              </a:rPr>
              <a:t>Promozione e sviluppo di COMUNITÀ ENERGETICHE RINNOVABILI (CER)</a:t>
            </a:r>
          </a:p>
        </p:txBody>
      </p:sp>
    </p:spTree>
    <p:extLst>
      <p:ext uri="{BB962C8B-B14F-4D97-AF65-F5344CB8AC3E}">
        <p14:creationId xmlns:p14="http://schemas.microsoft.com/office/powerpoint/2010/main" val="336490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43EC9-30F8-F39B-1813-C0A5692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Helvetica" pitchFamily="2" charset="0"/>
              </a:rPr>
              <a:t>Come accedere al contributo a fondo perduto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A1A02B-F873-A031-1145-AA2303170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Helvetica" pitchFamily="2" charset="0"/>
              </a:rPr>
              <a:t>Per i Comuni con meno di 5 mila abitanti</a:t>
            </a:r>
          </a:p>
          <a:p>
            <a:r>
              <a:rPr lang="it-IT" dirty="0">
                <a:latin typeface="Helvetica" pitchFamily="2" charset="0"/>
              </a:rPr>
              <a:t>Individuazione dell’area dove realizzare l’impianto e creazione del gruppo di soggetti connessi alla stessa cabina primaria</a:t>
            </a:r>
          </a:p>
          <a:p>
            <a:r>
              <a:rPr lang="it-IT" dirty="0">
                <a:latin typeface="Helvetica" pitchFamily="2" charset="0"/>
              </a:rPr>
              <a:t>Creazione della CER (che abbia come oggetto sociale prevalente i benefici ambientali, economici e sociali)</a:t>
            </a:r>
          </a:p>
          <a:p>
            <a:r>
              <a:rPr lang="it-IT" dirty="0">
                <a:latin typeface="Helvetica" pitchFamily="2" charset="0"/>
              </a:rPr>
              <a:t>Elaborazione di un progetto per la realizzazione della CER e verifica facoltativa in via preliminare con il Gestore dei Servizi Energetici (GSE) della potenziale ammissione del progetto ai all’incentivo</a:t>
            </a:r>
          </a:p>
          <a:p>
            <a:r>
              <a:rPr lang="it-IT" dirty="0">
                <a:latin typeface="Helvetica" pitchFamily="2" charset="0"/>
              </a:rPr>
              <a:t>Presentazione della domanda di incentivo sul sito </a:t>
            </a:r>
            <a:r>
              <a:rPr lang="it-IT" dirty="0">
                <a:latin typeface="Helvetica" pitchFamily="2" charset="0"/>
                <a:hlinkClick r:id="rId2"/>
              </a:rPr>
              <a:t>www.gse.it</a:t>
            </a:r>
            <a:endParaRPr lang="it-IT" dirty="0">
              <a:latin typeface="Helvetica" pitchFamily="2" charset="0"/>
            </a:endParaRPr>
          </a:p>
          <a:p>
            <a:r>
              <a:rPr lang="it-IT" dirty="0">
                <a:latin typeface="Helvetica" pitchFamily="2" charset="0"/>
              </a:rPr>
              <a:t>Avvio dei lavori e rendicontazione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40A576-E2B3-6167-4A63-B9687AB1A84A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6775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7ECF7-8FDA-7075-79AE-1467E90F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Helvetica" pitchFamily="2" charset="0"/>
              </a:rPr>
              <a:t>Come funziona la </a:t>
            </a:r>
            <a:r>
              <a:rPr lang="it-IT" dirty="0" err="1">
                <a:latin typeface="Helvetica" pitchFamily="2" charset="0"/>
              </a:rPr>
              <a:t>Cer</a:t>
            </a:r>
            <a:endParaRPr lang="it-IT" dirty="0">
              <a:latin typeface="Helvetica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557DB8-9508-395F-378B-39F4ED41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Una volta messo in esercizio l’impianto, la comunità può fare istanza – anche tramite un’azienda esterna allo scopo delegata – al 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Gestore dei Servizi Energetici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 (GSE) per ottenere gli </a:t>
            </a:r>
            <a:r>
              <a:rPr lang="it-IT" b="1" i="0" u="sng" dirty="0"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incentivi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 previsti dalla legge per l’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energia condivisa</a:t>
            </a:r>
            <a:r>
              <a:rPr lang="it-IT" dirty="0">
                <a:solidFill>
                  <a:srgbClr val="333333"/>
                </a:solidFill>
                <a:latin typeface="Helvetica" pitchFamily="2" charset="0"/>
              </a:rPr>
              <a:t>;</a:t>
            </a:r>
            <a:endParaRPr lang="it-IT" b="0" i="0" u="none" strike="noStrike" dirty="0">
              <a:solidFill>
                <a:srgbClr val="333333"/>
              </a:solidFill>
              <a:effectLst/>
              <a:latin typeface="Helvetica" pitchFamily="2" charset="0"/>
            </a:endParaRPr>
          </a:p>
          <a:p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Qualora la produzione sia superiore al consumo, per l’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energia eccedente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 viene riconosciuto alla comunità il solo 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valore economico dell’energia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, senza ulteriori benefici. </a:t>
            </a:r>
            <a:endParaRPr lang="it-IT" dirty="0">
              <a:solidFill>
                <a:srgbClr val="333333"/>
              </a:solidFill>
              <a:latin typeface="Helvetica" pitchFamily="2" charset="0"/>
            </a:endParaRPr>
          </a:p>
          <a:p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Tale energia può anche venire immagazzinata in 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sistemi di accumulo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 (tipicamente batterie elettrochimiche agli ioni di litio) per essere poi utilizzata quando le fonti rinnovabili non sono utilizzabili (per esempio di notte nel caso dei pannelli solari) o quando se ne verifichi la necessità (per esempio per far fronte a picchi di domanda). L’energia accumulata non viene incentivata.</a:t>
            </a:r>
            <a:endParaRPr lang="it-IT" dirty="0">
              <a:latin typeface="Helvetica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3401EB-F178-8359-88DF-94A6888F7758}"/>
              </a:ext>
            </a:extLst>
          </p:cNvPr>
          <p:cNvSpPr txBox="1"/>
          <p:nvPr/>
        </p:nvSpPr>
        <p:spPr>
          <a:xfrm>
            <a:off x="421105" y="337887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22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3C63B-7EEB-58CC-C0D3-3390DA7F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672127"/>
            <a:ext cx="10932695" cy="1325563"/>
          </a:xfrm>
        </p:spPr>
        <p:txBody>
          <a:bodyPr/>
          <a:lstStyle/>
          <a:p>
            <a:pPr algn="just"/>
            <a:r>
              <a:rPr lang="it-IT" dirty="0">
                <a:latin typeface="Helvetica" pitchFamily="2" charset="0"/>
              </a:rPr>
              <a:t>Cosa è una CER </a:t>
            </a:r>
            <a:r>
              <a:rPr lang="it-IT" sz="3200" i="1" dirty="0">
                <a:latin typeface="Helvetica" pitchFamily="2" charset="0"/>
              </a:rPr>
              <a:t>(Comunità Energetiche Rinnovabile)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1374E-C94E-6C9E-4432-1321EA54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94"/>
            <a:ext cx="893144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i="0" u="none" strike="noStrike" dirty="0">
              <a:solidFill>
                <a:srgbClr val="333333"/>
              </a:solidFill>
              <a:latin typeface="Roobert ENEL"/>
            </a:endParaRPr>
          </a:p>
          <a:p>
            <a:r>
              <a:rPr lang="it-IT" i="0" u="none" strike="noStrike" dirty="0">
                <a:solidFill>
                  <a:srgbClr val="333333"/>
                </a:solidFill>
                <a:latin typeface="Helvetica" pitchFamily="2" charset="0"/>
              </a:rPr>
              <a:t>Una </a:t>
            </a:r>
            <a:r>
              <a:rPr lang="it-IT" b="1" i="0" u="none" strike="noStrike" dirty="0">
                <a:solidFill>
                  <a:srgbClr val="333333"/>
                </a:solidFill>
                <a:latin typeface="Helvetica" pitchFamily="2" charset="0"/>
              </a:rPr>
              <a:t>comunità energetica </a:t>
            </a:r>
            <a:r>
              <a:rPr lang="it-IT" b="1" dirty="0">
                <a:solidFill>
                  <a:srgbClr val="333333"/>
                </a:solidFill>
                <a:latin typeface="Helvetica" pitchFamily="2" charset="0"/>
              </a:rPr>
              <a:t>(CER) </a:t>
            </a:r>
            <a:r>
              <a:rPr lang="it-IT" i="0" u="none" strike="noStrike" dirty="0">
                <a:solidFill>
                  <a:srgbClr val="333333"/>
                </a:solidFill>
                <a:latin typeface="Helvetica" pitchFamily="2" charset="0"/>
              </a:rPr>
              <a:t>è un</a:t>
            </a:r>
            <a:r>
              <a:rPr lang="it-IT" b="1" i="0" u="none" strike="noStrike" dirty="0">
                <a:solidFill>
                  <a:srgbClr val="333333"/>
                </a:solidFill>
                <a:latin typeface="Helvetica" pitchFamily="2" charset="0"/>
              </a:rPr>
              <a:t>’associazione tra soggetti </a:t>
            </a:r>
            <a:r>
              <a:rPr lang="it-IT" dirty="0">
                <a:solidFill>
                  <a:srgbClr val="333333"/>
                </a:solidFill>
                <a:latin typeface="Helvetica" pitchFamily="2" charset="0"/>
              </a:rPr>
              <a:t>che si uniscono con l’obiettivo</a:t>
            </a:r>
            <a:r>
              <a:rPr lang="it-IT" b="1" dirty="0">
                <a:solidFill>
                  <a:srgbClr val="333333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333333"/>
                </a:solidFill>
                <a:latin typeface="Helvetica" pitchFamily="2" charset="0"/>
              </a:rPr>
              <a:t>di</a:t>
            </a:r>
            <a:r>
              <a:rPr lang="it-IT" b="1" dirty="0">
                <a:solidFill>
                  <a:srgbClr val="333333"/>
                </a:solidFill>
                <a:latin typeface="Helvetica" pitchFamily="2" charset="0"/>
              </a:rPr>
              <a:t> produrre, scambiare e consumare energia da fonti rinnovabili su scala locale</a:t>
            </a:r>
            <a:r>
              <a:rPr lang="it-IT" dirty="0">
                <a:solidFill>
                  <a:srgbClr val="333333"/>
                </a:solidFill>
                <a:latin typeface="Helvetica" pitchFamily="2" charset="0"/>
              </a:rPr>
              <a:t>;</a:t>
            </a:r>
          </a:p>
          <a:p>
            <a:endParaRPr lang="it-IT" i="0" u="none" strike="noStrike" dirty="0">
              <a:solidFill>
                <a:srgbClr val="333333"/>
              </a:solidFill>
              <a:latin typeface="Helvetica" pitchFamily="2" charset="0"/>
            </a:endParaRPr>
          </a:p>
          <a:p>
            <a:r>
              <a:rPr lang="it-IT" i="0" u="none" strike="noStrike" dirty="0">
                <a:solidFill>
                  <a:srgbClr val="333333"/>
                </a:solidFill>
                <a:latin typeface="Helvetica" pitchFamily="2" charset="0"/>
              </a:rPr>
              <a:t>Soggetti che possono formare una CER: cittadini, organizzazioni, attività commerciali, pubbliche amministrazioni locali, enti religiosi e piccole/medie imprese (escluso quelle che hanno come scopo primario la produzione/vendita di energia);</a:t>
            </a:r>
          </a:p>
          <a:p>
            <a:pPr marL="0" indent="0">
              <a:buNone/>
            </a:pPr>
            <a:endParaRPr lang="it-IT" i="0" u="none" strike="noStrike" dirty="0">
              <a:solidFill>
                <a:srgbClr val="333333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it-IT" b="1" i="0" u="none" strike="noStrike" dirty="0">
                <a:solidFill>
                  <a:srgbClr val="333333"/>
                </a:solidFill>
                <a:latin typeface="Helvetica" pitchFamily="2" charset="0"/>
              </a:rPr>
              <a:t>       </a:t>
            </a:r>
            <a:r>
              <a:rPr lang="it-IT" b="1" i="1" u="none" strike="noStrike" dirty="0">
                <a:solidFill>
                  <a:srgbClr val="333333"/>
                </a:solidFill>
                <a:latin typeface="Helvetica" pitchFamily="2" charset="0"/>
                <a:sym typeface="Wingdings" pitchFamily="2" charset="2"/>
              </a:rPr>
              <a:t>N.B.   </a:t>
            </a:r>
            <a:r>
              <a:rPr lang="it-IT" i="1" u="none" strike="noStrike" dirty="0">
                <a:solidFill>
                  <a:srgbClr val="333333"/>
                </a:solidFill>
                <a:latin typeface="Helvetica" pitchFamily="2" charset="0"/>
                <a:sym typeface="Wingdings" pitchFamily="2" charset="2"/>
              </a:rPr>
              <a:t> </a:t>
            </a:r>
            <a:r>
              <a:rPr lang="it-IT" i="1" u="none" strike="noStrike" dirty="0">
                <a:solidFill>
                  <a:srgbClr val="333333"/>
                </a:solidFill>
                <a:latin typeface="Helvetica" pitchFamily="2" charset="0"/>
              </a:rPr>
              <a:t>Per costituire una CER sono sufficienti  2 membri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333333"/>
                </a:solidFill>
                <a:latin typeface="Helvetica" pitchFamily="2" charset="0"/>
                <a:sym typeface="Wingdings" pitchFamily="2" charset="2"/>
              </a:rPr>
              <a:t>		</a:t>
            </a:r>
            <a:r>
              <a:rPr lang="it-IT" i="1" u="none" strike="noStrike" dirty="0">
                <a:solidFill>
                  <a:srgbClr val="333333"/>
                </a:solidFill>
                <a:latin typeface="Helvetica" pitchFamily="2" charset="0"/>
              </a:rPr>
              <a:t>l</a:t>
            </a:r>
            <a:r>
              <a:rPr lang="it-IT" i="1" dirty="0">
                <a:solidFill>
                  <a:srgbClr val="333333"/>
                </a:solidFill>
                <a:latin typeface="Helvetica" pitchFamily="2" charset="0"/>
              </a:rPr>
              <a:t>a partecipazione delle P.A. non è obbligatoria</a:t>
            </a:r>
          </a:p>
          <a:p>
            <a:pPr marL="0" indent="0">
              <a:buNone/>
            </a:pPr>
            <a:endParaRPr lang="it-IT" i="0" u="none" strike="noStrike" dirty="0">
              <a:solidFill>
                <a:srgbClr val="333333"/>
              </a:solidFill>
              <a:latin typeface="Helvetica" pitchFamily="2" charset="0"/>
            </a:endParaRPr>
          </a:p>
          <a:p>
            <a:r>
              <a:rPr lang="it-IT" dirty="0">
                <a:solidFill>
                  <a:srgbClr val="333333"/>
                </a:solidFill>
                <a:latin typeface="Helvetica" pitchFamily="2" charset="0"/>
              </a:rPr>
              <a:t>L</a:t>
            </a:r>
            <a:r>
              <a:rPr lang="it-IT" i="0" u="none" strike="noStrike" dirty="0">
                <a:solidFill>
                  <a:srgbClr val="333333"/>
                </a:solidFill>
                <a:latin typeface="Helvetica" pitchFamily="2" charset="0"/>
              </a:rPr>
              <a:t>e </a:t>
            </a:r>
            <a:r>
              <a:rPr lang="it-IT" b="1" i="0" u="none" strike="noStrike" dirty="0">
                <a:solidFill>
                  <a:srgbClr val="333333"/>
                </a:solidFill>
                <a:latin typeface="Helvetica" pitchFamily="2" charset="0"/>
              </a:rPr>
              <a:t>“Comunità Energetiche Rinnovabili”</a:t>
            </a:r>
            <a:r>
              <a:rPr lang="it-IT" i="0" u="none" strike="noStrike" dirty="0">
                <a:solidFill>
                  <a:srgbClr val="333333"/>
                </a:solidFill>
                <a:latin typeface="Helvetica" pitchFamily="2" charset="0"/>
              </a:rPr>
              <a:t> sono state istituite dalla Direttiva Europea RED II (2018/2001/UE) e sono state introdotte in Italia grazie alla conversione in legge del </a:t>
            </a:r>
            <a:r>
              <a:rPr lang="it-IT" b="1" i="0" u="sng" dirty="0"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Milleproroghe 162/2019</a:t>
            </a:r>
            <a:r>
              <a:rPr lang="it-IT" i="0" u="none" strike="noStrike" dirty="0">
                <a:latin typeface="Helvetica" pitchFamily="2" charset="0"/>
              </a:rPr>
              <a:t> .</a:t>
            </a:r>
            <a:endParaRPr lang="it-IT" dirty="0"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10BA54-1423-97FB-EF9A-7C7B3E913F3C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519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BD31D07-76C4-295F-5969-580BBEE0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Helvetica" pitchFamily="2" charset="0"/>
              </a:rPr>
              <a:t>CER e innovazione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F03DF7-5261-C4BC-197D-90409B33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8955505" cy="4600825"/>
          </a:xfrm>
        </p:spPr>
        <p:txBody>
          <a:bodyPr>
            <a:normAutofit/>
          </a:bodyPr>
          <a:lstStyle/>
          <a:p>
            <a:r>
              <a:rPr lang="it-IT" b="0" i="0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Accanto all’obiettivo primario che è quello di autoprodurre energia da </a:t>
            </a:r>
            <a:r>
              <a:rPr lang="it-IT" dirty="0">
                <a:solidFill>
                  <a:srgbClr val="3C3C3C"/>
                </a:solidFill>
                <a:latin typeface="Helvetica" pitchFamily="2" charset="0"/>
              </a:rPr>
              <a:t>fonti rinnovabili le CER perseguono obiettivi più ampi di natura </a:t>
            </a:r>
            <a:r>
              <a:rPr lang="it-IT" b="0" i="0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ambientale, economica e sociale nei confronti dei  membri della comunità dove si insediano.</a:t>
            </a:r>
          </a:p>
          <a:p>
            <a:r>
              <a:rPr lang="it-IT" dirty="0">
                <a:solidFill>
                  <a:srgbClr val="3C3C3C"/>
                </a:solidFill>
                <a:latin typeface="Helvetica" pitchFamily="2" charset="0"/>
                <a:sym typeface="Wingdings" pitchFamily="2" charset="2"/>
              </a:rPr>
              <a:t>Le CER </a:t>
            </a:r>
            <a:r>
              <a:rPr lang="it-IT" b="0" i="0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rappresentano dunque un </a:t>
            </a:r>
            <a:r>
              <a:rPr lang="it-IT" b="1" i="0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modello di produzione innovativo </a:t>
            </a:r>
            <a:r>
              <a:rPr lang="it-IT" i="0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fondato sull’auto-organizzazione </a:t>
            </a:r>
            <a:r>
              <a:rPr lang="it-IT" b="0" i="0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in funzione del raggiungimento di obiettivi di interesse collettivo. </a:t>
            </a:r>
          </a:p>
          <a:p>
            <a:pPr marL="0" indent="0">
              <a:buNone/>
            </a:pPr>
            <a:endParaRPr lang="it-IT" sz="1800" i="1" dirty="0">
              <a:solidFill>
                <a:srgbClr val="3C3C3C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it-IT" sz="1800" i="1" dirty="0">
                <a:solidFill>
                  <a:srgbClr val="3C3C3C"/>
                </a:solidFill>
                <a:latin typeface="Helvetica" pitchFamily="2" charset="0"/>
              </a:rPr>
              <a:t>Questo modello potrebbe essere </a:t>
            </a:r>
            <a:r>
              <a:rPr lang="it-IT" sz="1800" b="0" i="1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applicato anche alla gestione dei servizi pubblici locali – ad esempio</a:t>
            </a:r>
            <a:r>
              <a:rPr lang="it-IT" sz="1800" i="1" dirty="0">
                <a:solidFill>
                  <a:srgbClr val="3C3C3C"/>
                </a:solidFill>
                <a:latin typeface="Helvetica" pitchFamily="2" charset="0"/>
              </a:rPr>
              <a:t> la </a:t>
            </a:r>
            <a:r>
              <a:rPr lang="it-IT" sz="1800" b="0" i="1" u="none" strike="noStrike" dirty="0">
                <a:solidFill>
                  <a:srgbClr val="3C3C3C"/>
                </a:solidFill>
                <a:effectLst/>
                <a:latin typeface="Helvetica" pitchFamily="2" charset="0"/>
              </a:rPr>
              <a:t>raccolta dei rifiuti o la gestione del servizio idrico – e più in generale alla gestione dei beni comuni.</a:t>
            </a:r>
            <a:endParaRPr lang="it-IT" sz="1800" i="1" dirty="0">
              <a:latin typeface="Helvetica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EE1335-C029-D094-45E7-DB29BE60942A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828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93407-6FCB-250A-9D9B-E391795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2" y="559651"/>
            <a:ext cx="10515600" cy="1325563"/>
          </a:xfrm>
        </p:spPr>
        <p:txBody>
          <a:bodyPr/>
          <a:lstStyle/>
          <a:p>
            <a:r>
              <a:rPr lang="it-IT" dirty="0">
                <a:latin typeface="Helvetica" pitchFamily="2" charset="0"/>
              </a:rPr>
              <a:t>Tipologia di soggetti aderenti e CER ‘assetto base’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93130-A138-E818-EF33-F2F07510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94" y="1509102"/>
            <a:ext cx="8763001" cy="4382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  <a:latin typeface="Helvetica" pitchFamily="2" charset="0"/>
              </a:rPr>
              <a:t>Le CER si caratterizzano per la presenza di una duplice categoria di soggetti.</a:t>
            </a:r>
          </a:p>
          <a:p>
            <a:pPr marL="0" indent="0">
              <a:buNone/>
            </a:pPr>
            <a:r>
              <a:rPr lang="it-IT" dirty="0">
                <a:effectLst/>
                <a:latin typeface="Helvetica" pitchFamily="2" charset="0"/>
              </a:rPr>
              <a:t> I </a:t>
            </a:r>
            <a:r>
              <a:rPr lang="it-IT" b="1" i="1" dirty="0" err="1">
                <a:effectLst/>
                <a:latin typeface="Helvetica" pitchFamily="2" charset="0"/>
              </a:rPr>
              <a:t>prosumer</a:t>
            </a:r>
            <a:r>
              <a:rPr lang="it-IT" dirty="0">
                <a:effectLst/>
                <a:latin typeface="Helvetica" pitchFamily="2" charset="0"/>
              </a:rPr>
              <a:t> hanno gli impianti collegati direttamente alle loro utenze. Utilizzano l’energia consumata contemporaneamente alla produzione e rendono disponibile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>
                <a:effectLst/>
                <a:latin typeface="Helvetica" pitchFamily="2" charset="0"/>
              </a:rPr>
              <a:t>l’energia restante alla condivisione.</a:t>
            </a:r>
          </a:p>
          <a:p>
            <a:pPr marL="0" indent="0">
              <a:buNone/>
            </a:pPr>
            <a:endParaRPr lang="it-IT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" pitchFamily="2" charset="0"/>
              </a:rPr>
              <a:t>I </a:t>
            </a:r>
            <a:r>
              <a:rPr lang="it-IT" b="1" dirty="0">
                <a:effectLst/>
                <a:latin typeface="Helvetica" pitchFamily="2" charset="0"/>
              </a:rPr>
              <a:t>consumer</a:t>
            </a:r>
            <a:r>
              <a:rPr lang="it-IT" dirty="0">
                <a:effectLst/>
                <a:latin typeface="Helvetica" pitchFamily="2" charset="0"/>
              </a:rPr>
              <a:t> non hanno nessun collegamento all’impianto ma partecipano al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>
                <a:effectLst/>
                <a:latin typeface="Helvetica" pitchFamily="2" charset="0"/>
              </a:rPr>
              <a:t>bilancio virtuale e alla definizione dell’incentivo con i soli consumi.</a:t>
            </a:r>
          </a:p>
          <a:p>
            <a:endParaRPr lang="it-IT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it-IT" dirty="0">
                <a:latin typeface="Helvetica" pitchFamily="2" charset="0"/>
              </a:rPr>
              <a:t>CER in m</a:t>
            </a:r>
            <a:r>
              <a:rPr lang="it-IT" dirty="0">
                <a:effectLst/>
                <a:latin typeface="Helvetica" pitchFamily="2" charset="0"/>
              </a:rPr>
              <a:t>odello </a:t>
            </a:r>
            <a:r>
              <a:rPr lang="it-IT" dirty="0">
                <a:latin typeface="Helvetica" pitchFamily="2" charset="0"/>
              </a:rPr>
              <a:t>‘</a:t>
            </a:r>
            <a:r>
              <a:rPr lang="it-IT" dirty="0">
                <a:effectLst/>
                <a:latin typeface="Helvetica" pitchFamily="2" charset="0"/>
              </a:rPr>
              <a:t>assetto base’ : gli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>
                <a:effectLst/>
                <a:latin typeface="Helvetica" pitchFamily="2" charset="0"/>
              </a:rPr>
              <a:t>impianti sono di proprietà dell’investitore che li mette a disposizione della CER per il periodo di incentivazione.</a:t>
            </a:r>
            <a:r>
              <a:rPr lang="it-IT" dirty="0">
                <a:latin typeface="Helvetica" pitchFamily="2" charset="0"/>
              </a:rPr>
              <a:t> L’investitore viene ripagato con un canone commisurato in misura percentuale rispetto alle entrate. Quindi se per qualsiasi motivo (rottura dell’impianto, ecc.) le entrate sono pari a zero il canone sarà pari a zero.</a:t>
            </a:r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F2927A-3C48-6B18-1F69-E567AA62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5" y="2106978"/>
            <a:ext cx="1443789" cy="22397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6F22AE-0B1E-F8C5-809E-CF699FF6B97C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7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5828D-07BC-C28E-FC29-161A826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Helvetica" pitchFamily="2" charset="0"/>
              </a:rPr>
              <a:t>Vantaggi delle comunità di soggetti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08E6F2D-E26A-AB64-7518-729061726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57" y="1438025"/>
            <a:ext cx="8771021" cy="466725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62C12E-E4E7-F244-745E-B8D85E905212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955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D87118-5FAB-76F8-D3B9-70271389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Helvetica" pitchFamily="2" charset="0"/>
              </a:rPr>
              <a:t>Come si costituisce una CER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4C7D8C-AB37-8920-5330-397535F5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84" y="1897062"/>
            <a:ext cx="10008731" cy="4351338"/>
          </a:xfrm>
        </p:spPr>
        <p:txBody>
          <a:bodyPr>
            <a:normAutofit fontScale="92500" lnSpcReduction="10000"/>
          </a:bodyPr>
          <a:lstStyle/>
          <a:p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Il primo passo da compiere è la costituzione di un’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entità legale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 tra i futuri soci della comunità, siano essi persone fisiche, piccole o medie imprese, enti territoriali o amministrazioni pubbliche locali;</a:t>
            </a:r>
          </a:p>
          <a:p>
            <a:endParaRPr lang="it-IT" b="0" i="0" u="none" strike="noStrike" dirty="0">
              <a:solidFill>
                <a:srgbClr val="333333"/>
              </a:solidFill>
              <a:effectLst/>
              <a:latin typeface="Helvetica" pitchFamily="2" charset="0"/>
            </a:endParaRPr>
          </a:p>
          <a:p>
            <a:pPr marL="0" indent="0" algn="just">
              <a:buNone/>
            </a:pPr>
            <a:r>
              <a:rPr lang="it-IT" b="1" i="1" dirty="0">
                <a:solidFill>
                  <a:srgbClr val="333333"/>
                </a:solidFill>
                <a:latin typeface="Helvetica" pitchFamily="2" charset="0"/>
                <a:sym typeface="Wingdings" pitchFamily="2" charset="2"/>
              </a:rPr>
              <a:t>N.B. </a:t>
            </a:r>
            <a:r>
              <a:rPr lang="it-IT" i="1" dirty="0">
                <a:solidFill>
                  <a:srgbClr val="333333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it-IT" i="1" dirty="0">
                <a:solidFill>
                  <a:srgbClr val="333333"/>
                </a:solidFill>
                <a:latin typeface="Helvetica" pitchFamily="2" charset="0"/>
              </a:rPr>
              <a:t>L</a:t>
            </a:r>
            <a:r>
              <a:rPr lang="it-IT" b="0" i="1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o scopo di una comunità energetica </a:t>
            </a:r>
            <a:r>
              <a:rPr lang="it-IT" b="1" i="1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non può essere il profitto</a:t>
            </a:r>
            <a:r>
              <a:rPr lang="it-IT" i="1" dirty="0">
                <a:solidFill>
                  <a:srgbClr val="333333"/>
                </a:solidFill>
                <a:latin typeface="Helvetica" pitchFamily="2" charset="0"/>
              </a:rPr>
              <a:t>, per questo</a:t>
            </a:r>
            <a:r>
              <a:rPr lang="it-IT" b="0" i="1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le forme più utilizzate – anche per ragioni di praticità e convenienza – sono quelle dell’</a:t>
            </a:r>
            <a:r>
              <a:rPr lang="it-IT" b="1" i="1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associazione non riconosciuta.  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 associazioni non riconosciute possono essere costituite con un semplice contratto registrato fiscalmente e hanno costi di gestione bassi e adempimenti organizzativi relativamente semplici. Non sono escluse comunque anche altre forme associative  senza scopo di profitto come </a:t>
            </a: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 cooperative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</a:t>
            </a:r>
            <a:endParaRPr lang="it-IT" b="1" i="1" u="none" strike="noStrike" dirty="0">
              <a:solidFill>
                <a:srgbClr val="333333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b="1" i="1" u="none" strike="noStrike" dirty="0">
              <a:solidFill>
                <a:srgbClr val="333333"/>
              </a:solidFill>
              <a:effectLst/>
              <a:latin typeface="Helvetica" pitchFamily="2" charset="0"/>
            </a:endParaRPr>
          </a:p>
          <a:p>
            <a:r>
              <a:rPr lang="it-IT" b="1" i="1" dirty="0">
                <a:solidFill>
                  <a:srgbClr val="333333"/>
                </a:solidFill>
                <a:latin typeface="Helvetica" pitchFamily="2" charset="0"/>
              </a:rPr>
              <a:t>Statuto: è il documento principale nella regolazione dei rapporti interni ed esterni della CER</a:t>
            </a:r>
          </a:p>
          <a:p>
            <a:r>
              <a:rPr lang="it-IT" b="1" i="1" dirty="0">
                <a:solidFill>
                  <a:srgbClr val="333333"/>
                </a:solidFill>
                <a:latin typeface="Helvetica" pitchFamily="2" charset="0"/>
              </a:rPr>
              <a:t>Regolamento: integra lo Statuto e definisce le modalità di utilizzazione dei benefici della CER</a:t>
            </a:r>
          </a:p>
          <a:p>
            <a:pPr marL="0" indent="0">
              <a:buNone/>
            </a:pPr>
            <a:endParaRPr lang="it-IT" dirty="0">
              <a:solidFill>
                <a:srgbClr val="333333"/>
              </a:solidFill>
              <a:latin typeface="Roobert ENE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4565CB-69C0-59BD-B335-667AF49B4F01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93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4A5C2-6746-F6BB-CFBC-B495FA64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Helvetica" pitchFamily="2" charset="0"/>
              </a:rPr>
              <a:t>La costituzione della </a:t>
            </a:r>
            <a:r>
              <a:rPr lang="it-IT" dirty="0" err="1">
                <a:latin typeface="Helvetica" pitchFamily="2" charset="0"/>
              </a:rPr>
              <a:t>Cer</a:t>
            </a:r>
            <a:endParaRPr lang="it-IT" dirty="0">
              <a:latin typeface="Helvetica" pitchFamily="2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D39FE5-42A1-D74C-B6A5-9BCF1753D0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1636" y="2588135"/>
            <a:ext cx="1972340" cy="117981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sz="1800" dirty="0"/>
              <a:t>COMUNE</a:t>
            </a:r>
          </a:p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82DEB8-8D5E-BB46-76EA-C78BF7E74857}"/>
              </a:ext>
            </a:extLst>
          </p:cNvPr>
          <p:cNvSpPr txBox="1"/>
          <p:nvPr/>
        </p:nvSpPr>
        <p:spPr>
          <a:xfrm>
            <a:off x="831972" y="5117971"/>
            <a:ext cx="219166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CITTADINI/IMPRESE</a:t>
            </a:r>
          </a:p>
          <a:p>
            <a:pPr algn="ctr"/>
            <a:endParaRPr lang="it-IT" sz="12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3DB3D8D-85BF-F74E-4B6C-2C5112AE3503}"/>
              </a:ext>
            </a:extLst>
          </p:cNvPr>
          <p:cNvSpPr txBox="1">
            <a:spLocks/>
          </p:cNvSpPr>
          <p:nvPr/>
        </p:nvSpPr>
        <p:spPr bwMode="auto">
          <a:xfrm>
            <a:off x="4373680" y="2193475"/>
            <a:ext cx="6064717" cy="123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chemeClr val="tx1"/>
                </a:solidFill>
                <a:latin typeface="Helvetica" pitchFamily="2" charset="0"/>
                <a:cs typeface="Arial"/>
              </a:rPr>
              <a:t>Il Comune con Delibera promuove e partecipa alla CER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dirty="0">
              <a:solidFill>
                <a:schemeClr val="tx1"/>
              </a:solidFill>
              <a:latin typeface="Helvetica" pitchFamily="2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chemeClr val="tx1"/>
                </a:solidFill>
                <a:latin typeface="Helvetica" pitchFamily="2" charset="0"/>
                <a:cs typeface="Arial"/>
              </a:rPr>
              <a:t>Il Comune con Delibera approva lo statuto, il regolamento e mette a disposizione tetti e pertinenze della CER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dirty="0">
              <a:solidFill>
                <a:schemeClr val="tx1"/>
              </a:solidFill>
              <a:latin typeface="Helvetica" pitchFamily="2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chemeClr val="tx1"/>
                </a:solidFill>
                <a:latin typeface="Helvetica" pitchFamily="2" charset="0"/>
                <a:cs typeface="Arial"/>
              </a:rPr>
              <a:t>Il Comune con Delibera individua/seleziona il «facilitatore» per essere accompagnato in tutte le fasi, dalla costituzione alla gestione.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9EE4C52-087F-5E1E-91F6-098A1860DE88}"/>
              </a:ext>
            </a:extLst>
          </p:cNvPr>
          <p:cNvSpPr txBox="1">
            <a:spLocks/>
          </p:cNvSpPr>
          <p:nvPr/>
        </p:nvSpPr>
        <p:spPr bwMode="auto">
          <a:xfrm>
            <a:off x="4523397" y="4607859"/>
            <a:ext cx="5915000" cy="179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69C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chemeClr val="tx1"/>
                </a:solidFill>
                <a:latin typeface="Helvetica" pitchFamily="2" charset="0"/>
                <a:cs typeface="Arial"/>
              </a:rPr>
              <a:t>Aderiscono alla CER promossa dal comune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dirty="0">
              <a:solidFill>
                <a:schemeClr val="tx1"/>
              </a:solidFill>
              <a:latin typeface="Helvetica" pitchFamily="2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chemeClr val="tx1"/>
                </a:solidFill>
                <a:latin typeface="Helvetica" pitchFamily="2" charset="0"/>
                <a:cs typeface="Arial"/>
              </a:rPr>
              <a:t>Con l’adesione mettono a disposizione tetti e pertinenze della CER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dirty="0">
              <a:solidFill>
                <a:schemeClr val="tx1"/>
              </a:solidFill>
              <a:latin typeface="Helvetica" pitchFamily="2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Helvetica" pitchFamily="2" charset="0"/>
                <a:cs typeface="Arial"/>
              </a:rPr>
              <a:t>N.B. Possono essere essi stessi promotori di una CER o, nel caso di un condominio, di un sistema di autoconsumo condiviso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9588AF9-5308-F2C5-38CD-2CC20EDCCBF1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913976" y="2392305"/>
            <a:ext cx="1459704" cy="78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0A65582-D534-994D-CCC8-44D866909DEB}"/>
              </a:ext>
            </a:extLst>
          </p:cNvPr>
          <p:cNvCxnSpPr>
            <a:cxnSpLocks/>
          </p:cNvCxnSpPr>
          <p:nvPr/>
        </p:nvCxnSpPr>
        <p:spPr>
          <a:xfrm flipV="1">
            <a:off x="2956288" y="3106455"/>
            <a:ext cx="1417392" cy="58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4665382-D533-0DD4-C5B7-8A94279B509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13976" y="3178040"/>
            <a:ext cx="1459704" cy="477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52EE405-BC88-16E1-9AB9-8C349C98624D}"/>
              </a:ext>
            </a:extLst>
          </p:cNvPr>
          <p:cNvCxnSpPr/>
          <p:nvPr/>
        </p:nvCxnSpPr>
        <p:spPr>
          <a:xfrm flipV="1">
            <a:off x="3063693" y="4770006"/>
            <a:ext cx="1459704" cy="6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7C6F11A-CE1A-70F0-44E6-D413DD78C0E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041720" y="5504256"/>
            <a:ext cx="1481677" cy="1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F3B12A0-3EA5-4A11-F334-9872A933E093}"/>
              </a:ext>
            </a:extLst>
          </p:cNvPr>
          <p:cNvCxnSpPr>
            <a:cxnSpLocks/>
          </p:cNvCxnSpPr>
          <p:nvPr/>
        </p:nvCxnSpPr>
        <p:spPr>
          <a:xfrm>
            <a:off x="3059799" y="5605849"/>
            <a:ext cx="1463598" cy="52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F484AF-F4E8-DDF2-4C6F-5A8CC73F61CF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DD08D9-12B3-2D87-E5E0-CA9F79451B23}"/>
              </a:ext>
            </a:extLst>
          </p:cNvPr>
          <p:cNvSpPr txBox="1"/>
          <p:nvPr/>
        </p:nvSpPr>
        <p:spPr>
          <a:xfrm>
            <a:off x="941636" y="1263812"/>
            <a:ext cx="821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CER può essere costituita semplicemente fra privati, oppure su iniziativa dell’amministrazione comunale, in questo caso gli adempimenti sono i seguenti:</a:t>
            </a:r>
          </a:p>
        </p:txBody>
      </p:sp>
    </p:spTree>
    <p:extLst>
      <p:ext uri="{BB962C8B-B14F-4D97-AF65-F5344CB8AC3E}">
        <p14:creationId xmlns:p14="http://schemas.microsoft.com/office/powerpoint/2010/main" val="317733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47794-0FB9-AA8D-0D5E-A5B844BE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agevolazioni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A3373B0-C15B-315A-C425-D3D915165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80" y="1270000"/>
            <a:ext cx="4992274" cy="31499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0FB893E-A341-C0EE-D82B-CF455953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37" y="1366255"/>
            <a:ext cx="4770672" cy="31499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45081F-1454-9FDC-431A-C6E1B6F4C9D3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834FCA-6700-5862-FFA0-64FE894EA615}"/>
              </a:ext>
            </a:extLst>
          </p:cNvPr>
          <p:cNvSpPr txBox="1"/>
          <p:nvPr/>
        </p:nvSpPr>
        <p:spPr>
          <a:xfrm>
            <a:off x="258187" y="4424573"/>
            <a:ext cx="918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La tariffa premio (TP) spettante per l’energia condivisa viene calcolata in base alla seguente formula: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CD26EA-23C9-3FC3-8DDB-81C3A49963F1}"/>
              </a:ext>
            </a:extLst>
          </p:cNvPr>
          <p:cNvSpPr txBox="1"/>
          <p:nvPr/>
        </p:nvSpPr>
        <p:spPr>
          <a:xfrm>
            <a:off x="390709" y="5039930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1) Per impianti con potenza maggiore di 600 kWp  </a:t>
            </a:r>
          </a:p>
          <a:p>
            <a:pPr algn="ctr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TP= 60 €/MW + max(0; 180-Pz*). La tariffa non può eccedere i 100 €/MW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026BA5-DC1C-BC45-1980-F78CE45D71A8}"/>
              </a:ext>
            </a:extLst>
          </p:cNvPr>
          <p:cNvSpPr txBox="1"/>
          <p:nvPr/>
        </p:nvSpPr>
        <p:spPr>
          <a:xfrm>
            <a:off x="436070" y="6056888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3) Per impianti con potenza fino a 200 kWp </a:t>
            </a:r>
          </a:p>
          <a:p>
            <a:pPr algn="ctr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TP= 80 €/MW + max(0; 180-Pz*). La tariffa non può eccedere i 120 €/MW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73383F-DEEA-A69E-2214-6F742715BC1F}"/>
              </a:ext>
            </a:extLst>
          </p:cNvPr>
          <p:cNvSpPr txBox="1"/>
          <p:nvPr/>
        </p:nvSpPr>
        <p:spPr>
          <a:xfrm>
            <a:off x="421105" y="5548409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2) Per impianti con potenza compresa fra 200 kWp e 600 kWp  </a:t>
            </a:r>
          </a:p>
          <a:p>
            <a:pPr algn="ctr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TP= 70 €/MW + max(0; 180-Pz*). La tariffa non può eccedere i 110 €/MW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61B280-0771-D2E1-BBE4-0E9B042C9F53}"/>
              </a:ext>
            </a:extLst>
          </p:cNvPr>
          <p:cNvSpPr txBox="1"/>
          <p:nvPr/>
        </p:nvSpPr>
        <p:spPr>
          <a:xfrm>
            <a:off x="6920832" y="6283056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Pz = prezzo zonale</a:t>
            </a:r>
          </a:p>
        </p:txBody>
      </p:sp>
    </p:spTree>
    <p:extLst>
      <p:ext uri="{BB962C8B-B14F-4D97-AF65-F5344CB8AC3E}">
        <p14:creationId xmlns:p14="http://schemas.microsoft.com/office/powerpoint/2010/main" val="46035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9B0BC-C1A5-2F26-6279-2272D51E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Helvetica" pitchFamily="2" charset="0"/>
              </a:rPr>
              <a:t>Come accedere all’incentivo in tariffa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00748-89CA-AF96-94A6-85C39797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Helvetica" pitchFamily="2" charset="0"/>
              </a:rPr>
              <a:t>Individuazione dell’area dove realizzare l’impianto e creazione del gruppo di soggetti connessi alla stessa cabina primaria</a:t>
            </a:r>
          </a:p>
          <a:p>
            <a:r>
              <a:rPr lang="it-IT" dirty="0">
                <a:latin typeface="Helvetica" pitchFamily="2" charset="0"/>
              </a:rPr>
              <a:t>Creazione della CER (che abbia come oggetto sociale prevalente i benefici ambientali, economici e sociali)</a:t>
            </a:r>
          </a:p>
          <a:p>
            <a:r>
              <a:rPr lang="it-IT" dirty="0">
                <a:latin typeface="Helvetica" pitchFamily="2" charset="0"/>
              </a:rPr>
              <a:t>Verifica facoltativa in via preliminare con il Gestore dei Servizi Energetici (GSE) della potenziale ammissione del progetto ai all’incentivo</a:t>
            </a:r>
          </a:p>
          <a:p>
            <a:r>
              <a:rPr lang="it-IT" dirty="0">
                <a:latin typeface="Helvetica" pitchFamily="2" charset="0"/>
              </a:rPr>
              <a:t>Ottenimento dell’autorizzazione a installare e connetter l’impianto alla rete per renderlo operativo</a:t>
            </a:r>
          </a:p>
          <a:p>
            <a:r>
              <a:rPr lang="it-IT" dirty="0">
                <a:latin typeface="Helvetica" pitchFamily="2" charset="0"/>
              </a:rPr>
              <a:t>Richiesta dell’incentivo al GSE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3F3981-059A-6F7C-0520-4FA5CBC5B78D}"/>
              </a:ext>
            </a:extLst>
          </p:cNvPr>
          <p:cNvSpPr txBox="1"/>
          <p:nvPr/>
        </p:nvSpPr>
        <p:spPr>
          <a:xfrm>
            <a:off x="421105" y="337887"/>
            <a:ext cx="41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4016905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{D8E60303-556F-4C41-BD71-A63AC0A5F397}tf10001060</Template>
  <TotalTime>704</TotalTime>
  <Words>1112</Words>
  <Application>Microsoft Macintosh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Helvetica</vt:lpstr>
      <vt:lpstr>Roobert ENEL</vt:lpstr>
      <vt:lpstr>Trebuchet MS</vt:lpstr>
      <vt:lpstr>Verdana</vt:lpstr>
      <vt:lpstr>Wingdings 3</vt:lpstr>
      <vt:lpstr>Sfaccettatura</vt:lpstr>
      <vt:lpstr>   CONVERGENZE </vt:lpstr>
      <vt:lpstr>Cosa è una CER (Comunità Energetiche Rinnovabile)</vt:lpstr>
      <vt:lpstr>CER e innovazione sociale</vt:lpstr>
      <vt:lpstr>Tipologia di soggetti aderenti e CER ‘assetto base’</vt:lpstr>
      <vt:lpstr>Vantaggi delle comunità di soggetti</vt:lpstr>
      <vt:lpstr>Come si costituisce una CER</vt:lpstr>
      <vt:lpstr>La costituzione della Cer</vt:lpstr>
      <vt:lpstr>Le agevolazioni </vt:lpstr>
      <vt:lpstr>Come accedere all’incentivo in tariffa</vt:lpstr>
      <vt:lpstr>Come accedere al contributo a fondo perduto</vt:lpstr>
      <vt:lpstr>Come funziona la 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Sara</dc:creator>
  <cp:lastModifiedBy>Sara Sara</cp:lastModifiedBy>
  <cp:revision>16</cp:revision>
  <dcterms:created xsi:type="dcterms:W3CDTF">2023-02-22T16:16:13Z</dcterms:created>
  <dcterms:modified xsi:type="dcterms:W3CDTF">2023-03-02T08:36:18Z</dcterms:modified>
</cp:coreProperties>
</file>